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9" r:id="rId4"/>
    <p:sldId id="268" r:id="rId5"/>
    <p:sldId id="274" r:id="rId6"/>
    <p:sldId id="273" r:id="rId7"/>
    <p:sldId id="277" r:id="rId8"/>
    <p:sldId id="276" r:id="rId9"/>
    <p:sldId id="275" r:id="rId10"/>
    <p:sldId id="278" r:id="rId11"/>
    <p:sldId id="281" r:id="rId12"/>
    <p:sldId id="280" r:id="rId13"/>
    <p:sldId id="279" r:id="rId14"/>
    <p:sldId id="282" r:id="rId15"/>
    <p:sldId id="283" r:id="rId16"/>
    <p:sldId id="272" r:id="rId17"/>
    <p:sldId id="270" r:id="rId18"/>
    <p:sldId id="271" r:id="rId19"/>
    <p:sldId id="26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5A674-458D-41AA-93C5-1B35CC7A74B7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040F6-38C6-4D7B-8812-3964EE1691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63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7DD3-58F9-4F24-9E17-482A72B3F04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57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7DD3-58F9-4F24-9E17-482A72B3F04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57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7DD3-58F9-4F24-9E17-482A72B3F04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57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83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48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35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04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07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84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56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2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4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09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24BB-0F54-4CE7-9BA0-5CBF2990DBEA}" type="datetimeFigureOut">
              <a:rPr lang="cs-CZ" smtClean="0"/>
              <a:t>14.05.2020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34B6-84AA-4151-9902-FD1F15C8F0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18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3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wmf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wmf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jpeg"/><Relationship Id="rId7" Type="http://schemas.openxmlformats.org/officeDocument/2006/relationships/image" Target="../media/image5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.jpeg"/><Relationship Id="rId7" Type="http://schemas.openxmlformats.org/officeDocument/2006/relationships/image" Target="../media/image19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jpeg"/><Relationship Id="rId7" Type="http://schemas.openxmlformats.org/officeDocument/2006/relationships/image" Target="../media/image2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2" descr="C:\Users\Zdeněk\Desktop\logo šabl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5"/>
            <a:ext cx="5544616" cy="141669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03848" y="661045"/>
            <a:ext cx="72728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Cambria" panose="02040503050406030204" pitchFamily="18" charset="0"/>
              </a:rPr>
              <a:t>Výukový materiál </a:t>
            </a:r>
          </a:p>
          <a:p>
            <a:r>
              <a:rPr lang="cs-CZ" sz="3100" b="1" dirty="0">
                <a:latin typeface="Cambria" panose="02040503050406030204" pitchFamily="18" charset="0"/>
              </a:rPr>
              <a:t>zpracovaný v rámci projektu</a:t>
            </a:r>
          </a:p>
          <a:p>
            <a:r>
              <a:rPr lang="cs-CZ" sz="3100" b="1" dirty="0">
                <a:latin typeface="Cambria" panose="02040503050406030204" pitchFamily="18" charset="0"/>
              </a:rPr>
              <a:t>EU peníze školám</a:t>
            </a:r>
          </a:p>
        </p:txBody>
      </p:sp>
      <p:pic>
        <p:nvPicPr>
          <p:cNvPr id="1026" name="Picture 2" descr="C:\Users\Admin\Documents\03-ŘEDITEL\Logo školy\ZS MS Kasva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6" y="620688"/>
            <a:ext cx="3154660" cy="31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59019"/>
              </p:ext>
            </p:extLst>
          </p:nvPr>
        </p:nvGraphicFramePr>
        <p:xfrm>
          <a:off x="539552" y="3933056"/>
          <a:ext cx="79928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Registrační číslo projektu: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CZ.1.07/1.4.00/21.3569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Šablona: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III/2 Inovace a zkvalitnění výuky prostřednictvím</a:t>
                      </a:r>
                      <a:r>
                        <a:rPr lang="cs-CZ" sz="17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ICT</a:t>
                      </a:r>
                      <a:endParaRPr lang="cs-CZ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Název materiálu: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VY_32_INOVACE_01-02_Kalendářní</a:t>
                      </a:r>
                      <a:r>
                        <a:rPr lang="cs-CZ" sz="17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rok</a:t>
                      </a:r>
                      <a:endParaRPr lang="cs-CZ" sz="17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97306"/>
              </p:ext>
            </p:extLst>
          </p:nvPr>
        </p:nvGraphicFramePr>
        <p:xfrm>
          <a:off x="539552" y="5157192"/>
          <a:ext cx="7992888" cy="109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Autor: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Mgr. Alice</a:t>
                      </a:r>
                      <a:r>
                        <a:rPr lang="cs-CZ" sz="17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Frýželková</a:t>
                      </a:r>
                      <a:endParaRPr lang="cs-CZ" sz="17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Ročník: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1.-3.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Datum vytvoření: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21. </a:t>
                      </a:r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3. 2014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55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sp>
        <p:nvSpPr>
          <p:cNvPr id="5" name="Vývojový diagram: spojnice 4"/>
          <p:cNvSpPr/>
          <p:nvPr/>
        </p:nvSpPr>
        <p:spPr>
          <a:xfrm>
            <a:off x="179512" y="188640"/>
            <a:ext cx="2376264" cy="17281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ČERVEN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9103" y="5301208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21. června začíná léto. 21. červen je den letního slunovratu. Nastávají dlouhé slunné dny a krátké teplé noci. V červnu končí školní rok, děti dostávají vysvědčení.</a:t>
            </a:r>
          </a:p>
        </p:txBody>
      </p:sp>
      <p:pic>
        <p:nvPicPr>
          <p:cNvPr id="7170" name="Picture 2" descr="C:\Users\Admin\AppData\Local\Microsoft\Windows\Temporary Internet Files\Content.IE5\7DS4L8JI\MC9003981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8" y="2204864"/>
            <a:ext cx="2512747" cy="28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AppData\Local\Microsoft\Windows\Temporary Internet Files\Content.IE5\V9D3HDW6\MP90044237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79" y="1457280"/>
            <a:ext cx="5765891" cy="38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AppData\Local\Microsoft\Windows\Temporary Internet Files\Content.IE5\V9D3HDW6\MC9004127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93" y="259709"/>
            <a:ext cx="2605184" cy="17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0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sp>
        <p:nvSpPr>
          <p:cNvPr id="3" name="Vývojový diagram: spojnice 2"/>
          <p:cNvSpPr/>
          <p:nvPr/>
        </p:nvSpPr>
        <p:spPr>
          <a:xfrm>
            <a:off x="179512" y="188640"/>
            <a:ext cx="2952328" cy="17281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ČERVENEC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9103" y="5301208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Červenec je prázdninový měsíc. Na zahradách zraje rybíz, třešně, višně a meruňky. Roste zelenina. Lidé se mohou koupat a užívat si sluníčka, jezdí na dovolenou.</a:t>
            </a:r>
          </a:p>
        </p:txBody>
      </p:sp>
      <p:pic>
        <p:nvPicPr>
          <p:cNvPr id="8194" name="Picture 2" descr="C:\Users\Admin\AppData\Local\Microsoft\Windows\Temporary Internet Files\Content.IE5\7DS4L8JI\MP9004309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AppData\Local\Microsoft\Windows\Temporary Internet Files\Content.IE5\7DS4L8JI\MP90044865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85397"/>
            <a:ext cx="4632341" cy="30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AppData\Local\Microsoft\Windows\Temporary Internet Files\Content.IE5\V9D3HDW6\MC90044171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886">
            <a:off x="7021220" y="847954"/>
            <a:ext cx="1850379" cy="18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AppData\Local\Microsoft\Windows\Temporary Internet Files\Content.IE5\N56F80KH\MC90044039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700808"/>
            <a:ext cx="1731640" cy="17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AppData\Local\Microsoft\Windows\Temporary Internet Files\Content.IE5\V9D3HDW6\MC90041097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9862"/>
            <a:ext cx="1584176" cy="15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dmin\AppData\Local\Microsoft\Windows\Temporary Internet Files\Content.IE5\7DS4L8JI\MM900283655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70550"/>
            <a:ext cx="1137511" cy="18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dmin\AppData\Local\Microsoft\Windows\Temporary Internet Files\Content.IE5\V9D3HDW6\MC90024167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15" y="4042059"/>
            <a:ext cx="1442641" cy="8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sp>
        <p:nvSpPr>
          <p:cNvPr id="3" name="Vývojový diagram: spojnice 2"/>
          <p:cNvSpPr/>
          <p:nvPr/>
        </p:nvSpPr>
        <p:spPr>
          <a:xfrm>
            <a:off x="179512" y="188640"/>
            <a:ext cx="2376264" cy="17281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SRPEN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9103" y="5301208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Srpen je dlouhý prázdninový měsíc. Na polích probíhají žně (sklizeň obilí). Zrají lesní plody. Po ránu bývá chladněji. Dny se začínají zkracovat.</a:t>
            </a:r>
          </a:p>
        </p:txBody>
      </p:sp>
      <p:pic>
        <p:nvPicPr>
          <p:cNvPr id="9218" name="Picture 2" descr="C:\Users\Admin\AppData\Local\Microsoft\Windows\Temporary Internet Files\Content.IE5\V9D3HDW6\MP90042260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7038"/>
            <a:ext cx="5795882" cy="38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AppData\Local\Microsoft\Windows\Temporary Internet Files\Content.IE5\7DS4L8JI\MP90044838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5" y="2142941"/>
            <a:ext cx="2044340" cy="30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AppData\Local\Microsoft\Windows\Temporary Internet Files\Content.IE5\V9D3HDW6\MC90024070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48" y="41297"/>
            <a:ext cx="1825142" cy="11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8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86801" y="5042118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23. září nastává podzim. 23. září je den podzimní rovnodennosti. Rostliny a zvířata se začínají připravovat na zimu. Sadaří sklízejí ovoce. Dětem v září začíná nový školní rok.</a:t>
            </a:r>
          </a:p>
        </p:txBody>
      </p:sp>
      <p:sp>
        <p:nvSpPr>
          <p:cNvPr id="5" name="Vývojový diagram: spojnice 4"/>
          <p:cNvSpPr/>
          <p:nvPr/>
        </p:nvSpPr>
        <p:spPr>
          <a:xfrm>
            <a:off x="251520" y="188640"/>
            <a:ext cx="1872208" cy="172819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ZÁŘÍ</a:t>
            </a:r>
          </a:p>
        </p:txBody>
      </p:sp>
      <p:pic>
        <p:nvPicPr>
          <p:cNvPr id="10243" name="Picture 3" descr="C:\Users\Admin\AppData\Local\Microsoft\Windows\Temporary Internet Files\Content.IE5\N56F80KH\MP9004387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9711"/>
            <a:ext cx="308462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AppData\Local\Microsoft\Windows\Temporary Internet Files\Content.IE5\N56F80KH\MP90042548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4" y="2278875"/>
            <a:ext cx="2615975" cy="26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AppData\Local\Microsoft\Windows\Temporary Internet Files\Content.IE5\N56F80KH\MP90044869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23" y="1124744"/>
            <a:ext cx="1522336" cy="11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AppData\Local\Microsoft\Windows\Temporary Internet Files\Content.IE5\8KLUV3C5\MC90005644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69" y="1508471"/>
            <a:ext cx="296275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Users\Admin\AppData\Local\Microsoft\Windows\Temporary Internet Files\Content.IE5\N56F80KH\MC90023215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7032"/>
            <a:ext cx="139405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7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9103" y="5301208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Začátkem října odlétají ptáci do teplých krajin. Děti sbírají kaštany a šípky. Jeleni jsou v říji, to znamená, že si hledají laň. Děti pouští papírové draky.</a:t>
            </a:r>
          </a:p>
        </p:txBody>
      </p:sp>
      <p:sp>
        <p:nvSpPr>
          <p:cNvPr id="5" name="Vývojový diagram: spojnice 4"/>
          <p:cNvSpPr/>
          <p:nvPr/>
        </p:nvSpPr>
        <p:spPr>
          <a:xfrm>
            <a:off x="373352" y="260648"/>
            <a:ext cx="1872208" cy="172819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ŘÍJEN</a:t>
            </a:r>
          </a:p>
        </p:txBody>
      </p:sp>
      <p:pic>
        <p:nvPicPr>
          <p:cNvPr id="11268" name="Picture 4" descr="C:\Users\Admin\AppData\Local\Microsoft\Windows\Temporary Internet Files\Content.IE5\N56F80KH\MC9001228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24" y="188640"/>
            <a:ext cx="180404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AppData\Local\Microsoft\Windows\Temporary Internet Files\Content.IE5\V9D3HDW6\MP90040685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83" y="2282552"/>
            <a:ext cx="4159932" cy="27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AppData\Local\Microsoft\Windows\Temporary Internet Files\Content.IE5\7DS4L8JI\MC9000526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641">
            <a:off x="6007548" y="958184"/>
            <a:ext cx="1765706" cy="16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AppData\Local\Microsoft\Windows\Temporary Internet Files\Content.IE5\N56F80KH\MP900426571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7"/>
          <a:stretch/>
        </p:blipFill>
        <p:spPr bwMode="auto">
          <a:xfrm>
            <a:off x="7020272" y="2583883"/>
            <a:ext cx="1761990" cy="24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AppData\Local\Microsoft\Windows\Temporary Internet Files\Content.IE5\V9D3HDW6\MC90008947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9" y="873809"/>
            <a:ext cx="3185730" cy="42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8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9103" y="5301208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 listopadu se říká, že je nevlídný a sychravý. Stromy jsou již téměř holé. Často prší, fouká vítr. Bývají mlhy. Zvířata si hledají zimní úkryt.</a:t>
            </a:r>
          </a:p>
        </p:txBody>
      </p:sp>
      <p:sp>
        <p:nvSpPr>
          <p:cNvPr id="5" name="Vývojový diagram: spojnice 4"/>
          <p:cNvSpPr/>
          <p:nvPr/>
        </p:nvSpPr>
        <p:spPr>
          <a:xfrm>
            <a:off x="368402" y="260648"/>
            <a:ext cx="2763438" cy="172819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LISTOPAD</a:t>
            </a:r>
          </a:p>
        </p:txBody>
      </p:sp>
      <p:pic>
        <p:nvPicPr>
          <p:cNvPr id="12290" name="Picture 2" descr="C:\Users\Admin\AppData\Local\Microsoft\Windows\Temporary Internet Files\Content.IE5\7DS4L8JI\MP90044843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7" t="-961" r="2617" b="13868"/>
          <a:stretch/>
        </p:blipFill>
        <p:spPr bwMode="auto">
          <a:xfrm>
            <a:off x="379067" y="2314813"/>
            <a:ext cx="2286000" cy="29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AppData\Local\Microsoft\Windows\Temporary Internet Files\Content.IE5\V9D3HDW6\MC9002324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9733"/>
            <a:ext cx="13095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Admin\AppData\Local\Microsoft\Windows\Temporary Internet Files\Content.IE5\V9D3HDW6\MC9003702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04" y="1093322"/>
            <a:ext cx="2880320" cy="28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AppData\Local\Microsoft\Windows\Temporary Internet Files\Content.IE5\7DS4L8JI\MC9000896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13" y="1655630"/>
            <a:ext cx="3794229" cy="386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Admin\AppData\Local\Microsoft\Windows\Temporary Internet Files\Content.IE5\N56F80KH\MC90033839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19626"/>
            <a:ext cx="1807769" cy="16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Admin\AppData\Local\Microsoft\Windows\Temporary Internet Files\Content.IE5\8KLUV3C5\MC90037109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4" y="1548488"/>
            <a:ext cx="1122436" cy="11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4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pic>
        <p:nvPicPr>
          <p:cNvPr id="3074" name="Picture 2" descr="C:\Users\Admin\AppData\Local\Microsoft\Windows\Temporary Internet Files\Content.IE5\V9D3HDW6\MC9002054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12394"/>
            <a:ext cx="2925888" cy="26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AppData\Local\Microsoft\Windows\Temporary Internet Files\Content.IE5\7DS4L8JI\MC9003967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359652" cy="35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AppData\Local\Microsoft\Windows\Temporary Internet Files\Content.IE5\V9D3HDW6\MC900398721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1"/>
          <a:stretch/>
        </p:blipFill>
        <p:spPr bwMode="auto">
          <a:xfrm>
            <a:off x="2724042" y="936967"/>
            <a:ext cx="3600400" cy="13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spojnice 2"/>
          <p:cNvSpPr/>
          <p:nvPr/>
        </p:nvSpPr>
        <p:spPr>
          <a:xfrm>
            <a:off x="251520" y="260648"/>
            <a:ext cx="2736304" cy="172819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PROSINEC</a:t>
            </a:r>
          </a:p>
        </p:txBody>
      </p:sp>
      <p:pic>
        <p:nvPicPr>
          <p:cNvPr id="3084" name="Picture 12" descr="C:\Users\Admin\AppData\Local\Microsoft\Windows\Temporary Internet Files\Content.IE5\N56F80KH\MC90039678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88" y="648405"/>
            <a:ext cx="2151915" cy="20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AppData\Local\Microsoft\Windows\Temporary Internet Files\Content.IE5\7DS4L8JI\MP90044836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49" y="2715573"/>
            <a:ext cx="1843430" cy="27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184548" y="5480719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21. prosince začíná zima. 21. prosinec je den zimního slunovratu.       V prosinci se těšíme na nejkrásnější svátky v roce – Vánoce. 31.12. slavíme Silvestr - poslední den v roce a 1.1. vítáme nový rok.</a:t>
            </a:r>
          </a:p>
        </p:txBody>
      </p:sp>
    </p:spTree>
    <p:extLst>
      <p:ext uri="{BB962C8B-B14F-4D97-AF65-F5344CB8AC3E}">
        <p14:creationId xmlns:p14="http://schemas.microsoft.com/office/powerpoint/2010/main" val="211605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101121" y="1"/>
            <a:ext cx="9042879" cy="6857999"/>
            <a:chOff x="101121" y="1"/>
            <a:chExt cx="9042879" cy="6857999"/>
          </a:xfrm>
        </p:grpSpPr>
        <p:sp>
          <p:nvSpPr>
            <p:cNvPr id="27" name="Vývojový diagram: spojnice 26"/>
            <p:cNvSpPr/>
            <p:nvPr/>
          </p:nvSpPr>
          <p:spPr>
            <a:xfrm>
              <a:off x="178982" y="2895036"/>
              <a:ext cx="1872208" cy="1728192"/>
            </a:xfrm>
            <a:prstGeom prst="flowChart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?</a:t>
              </a:r>
            </a:p>
          </p:txBody>
        </p:sp>
        <p:pic>
          <p:nvPicPr>
            <p:cNvPr id="4" name="Picture 2" descr="C:\Users\Zdeněk\Desktop\logo šablon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24128" y="1"/>
              <a:ext cx="3419872" cy="873808"/>
            </a:xfrm>
            <a:prstGeom prst="rect">
              <a:avLst/>
            </a:prstGeom>
            <a:noFill/>
          </p:spPr>
        </p:pic>
        <p:sp>
          <p:nvSpPr>
            <p:cNvPr id="14" name="Vývojový diagram: spojnice 13"/>
            <p:cNvSpPr/>
            <p:nvPr/>
          </p:nvSpPr>
          <p:spPr>
            <a:xfrm>
              <a:off x="368403" y="4135646"/>
              <a:ext cx="1872208" cy="1728192"/>
            </a:xfrm>
            <a:prstGeom prst="flowChart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ZÁŘÍ</a:t>
              </a:r>
            </a:p>
          </p:txBody>
        </p:sp>
        <p:sp>
          <p:nvSpPr>
            <p:cNvPr id="15" name="Vývojový diagram: spojnice 14"/>
            <p:cNvSpPr/>
            <p:nvPr/>
          </p:nvSpPr>
          <p:spPr>
            <a:xfrm>
              <a:off x="1210141" y="247870"/>
              <a:ext cx="2455542" cy="1728192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rgbClr val="002060"/>
                  </a:solidFill>
                </a:rPr>
                <a:t>PROSINEC</a:t>
              </a:r>
            </a:p>
          </p:txBody>
        </p:sp>
        <p:sp>
          <p:nvSpPr>
            <p:cNvPr id="16" name="Vývojový diagram: spojnice 15"/>
            <p:cNvSpPr/>
            <p:nvPr/>
          </p:nvSpPr>
          <p:spPr>
            <a:xfrm>
              <a:off x="5018214" y="436905"/>
              <a:ext cx="1872208" cy="1728192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7" name="Vývojový diagram: spojnice 16"/>
            <p:cNvSpPr/>
            <p:nvPr/>
          </p:nvSpPr>
          <p:spPr>
            <a:xfrm>
              <a:off x="6372200" y="1178031"/>
              <a:ext cx="2088232" cy="1728192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rgbClr val="002060"/>
                  </a:solidFill>
                </a:rPr>
                <a:t>BŘEZEN</a:t>
              </a:r>
            </a:p>
          </p:txBody>
        </p:sp>
        <p:sp>
          <p:nvSpPr>
            <p:cNvPr id="22" name="Vývojový diagram: spojnice 21"/>
            <p:cNvSpPr/>
            <p:nvPr/>
          </p:nvSpPr>
          <p:spPr>
            <a:xfrm>
              <a:off x="6767050" y="4005064"/>
              <a:ext cx="2232248" cy="1728192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1" name="Vývojový diagram: spojnice 20"/>
            <p:cNvSpPr/>
            <p:nvPr/>
          </p:nvSpPr>
          <p:spPr>
            <a:xfrm>
              <a:off x="6941431" y="2662220"/>
              <a:ext cx="2074066" cy="1728192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DUBEN</a:t>
              </a:r>
            </a:p>
          </p:txBody>
        </p:sp>
        <p:sp>
          <p:nvSpPr>
            <p:cNvPr id="20" name="Vývojový diagram: spojnice 19"/>
            <p:cNvSpPr/>
            <p:nvPr/>
          </p:nvSpPr>
          <p:spPr>
            <a:xfrm>
              <a:off x="5634881" y="5084432"/>
              <a:ext cx="2196244" cy="172819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ČERVEN</a:t>
              </a:r>
            </a:p>
          </p:txBody>
        </p:sp>
        <p:sp>
          <p:nvSpPr>
            <p:cNvPr id="23" name="Vývojový diagram: spojnice 22"/>
            <p:cNvSpPr/>
            <p:nvPr/>
          </p:nvSpPr>
          <p:spPr>
            <a:xfrm>
              <a:off x="1432236" y="5084432"/>
              <a:ext cx="2160240" cy="172819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SRPEN</a:t>
              </a:r>
            </a:p>
          </p:txBody>
        </p:sp>
        <p:sp>
          <p:nvSpPr>
            <p:cNvPr id="24" name="Vývojový diagram: spojnice 23"/>
            <p:cNvSpPr/>
            <p:nvPr/>
          </p:nvSpPr>
          <p:spPr>
            <a:xfrm>
              <a:off x="3203848" y="5129808"/>
              <a:ext cx="2825730" cy="172819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ČERVENEC</a:t>
              </a:r>
            </a:p>
          </p:txBody>
        </p:sp>
        <p:sp>
          <p:nvSpPr>
            <p:cNvPr id="2" name="Vývojový diagram: spojnice 1"/>
            <p:cNvSpPr/>
            <p:nvPr/>
          </p:nvSpPr>
          <p:spPr>
            <a:xfrm>
              <a:off x="3366192" y="9713"/>
              <a:ext cx="1872208" cy="1728192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LEDEN</a:t>
              </a:r>
            </a:p>
          </p:txBody>
        </p:sp>
        <p:sp>
          <p:nvSpPr>
            <p:cNvPr id="3" name="Vývojový diagram: spojnice 2"/>
            <p:cNvSpPr/>
            <p:nvPr/>
          </p:nvSpPr>
          <p:spPr>
            <a:xfrm>
              <a:off x="2512356" y="2343273"/>
              <a:ext cx="3672408" cy="2366086"/>
            </a:xfrm>
            <a:prstGeom prst="flowChartConnector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KTERÝ MĚSÍC CHYBÍ?</a:t>
              </a:r>
            </a:p>
          </p:txBody>
        </p:sp>
        <p:sp>
          <p:nvSpPr>
            <p:cNvPr id="26" name="Vývojový diagram: spojnice 25"/>
            <p:cNvSpPr/>
            <p:nvPr/>
          </p:nvSpPr>
          <p:spPr>
            <a:xfrm>
              <a:off x="101121" y="1332655"/>
              <a:ext cx="2401282" cy="1728192"/>
            </a:xfrm>
            <a:prstGeom prst="flowChart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800" b="1" dirty="0">
                  <a:solidFill>
                    <a:srgbClr val="002060"/>
                  </a:solidFill>
                </a:rPr>
                <a:t>LISTOPAD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09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ývojový diagram: spojnice 26"/>
          <p:cNvSpPr/>
          <p:nvPr/>
        </p:nvSpPr>
        <p:spPr>
          <a:xfrm>
            <a:off x="178982" y="2895036"/>
            <a:ext cx="1872208" cy="172819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ŘÍJEN</a:t>
            </a:r>
          </a:p>
        </p:txBody>
      </p:sp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sp>
        <p:nvSpPr>
          <p:cNvPr id="14" name="Vývojový diagram: spojnice 13"/>
          <p:cNvSpPr/>
          <p:nvPr/>
        </p:nvSpPr>
        <p:spPr>
          <a:xfrm>
            <a:off x="368403" y="4135646"/>
            <a:ext cx="1872208" cy="172819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ZÁŘÍ</a:t>
            </a:r>
          </a:p>
        </p:txBody>
      </p:sp>
      <p:sp>
        <p:nvSpPr>
          <p:cNvPr id="15" name="Vývojový diagram: spojnice 14"/>
          <p:cNvSpPr/>
          <p:nvPr/>
        </p:nvSpPr>
        <p:spPr>
          <a:xfrm>
            <a:off x="1210141" y="247870"/>
            <a:ext cx="2455542" cy="172819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Vývojový diagram: spojnice 15"/>
          <p:cNvSpPr/>
          <p:nvPr/>
        </p:nvSpPr>
        <p:spPr>
          <a:xfrm>
            <a:off x="5018214" y="436905"/>
            <a:ext cx="1872208" cy="172819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ÚNOR</a:t>
            </a:r>
          </a:p>
        </p:txBody>
      </p:sp>
      <p:sp>
        <p:nvSpPr>
          <p:cNvPr id="17" name="Vývojový diagram: spojnice 16"/>
          <p:cNvSpPr/>
          <p:nvPr/>
        </p:nvSpPr>
        <p:spPr>
          <a:xfrm>
            <a:off x="6372200" y="1178031"/>
            <a:ext cx="2088232" cy="17281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Vývojový diagram: spojnice 21"/>
          <p:cNvSpPr/>
          <p:nvPr/>
        </p:nvSpPr>
        <p:spPr>
          <a:xfrm>
            <a:off x="6767050" y="4005064"/>
            <a:ext cx="2232248" cy="17281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Vývojový diagram: spojnice 20"/>
          <p:cNvSpPr/>
          <p:nvPr/>
        </p:nvSpPr>
        <p:spPr>
          <a:xfrm>
            <a:off x="6941431" y="2662220"/>
            <a:ext cx="2074066" cy="17281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DUBEN</a:t>
            </a:r>
          </a:p>
        </p:txBody>
      </p:sp>
      <p:sp>
        <p:nvSpPr>
          <p:cNvPr id="20" name="Vývojový diagram: spojnice 19"/>
          <p:cNvSpPr/>
          <p:nvPr/>
        </p:nvSpPr>
        <p:spPr>
          <a:xfrm>
            <a:off x="5634881" y="5084432"/>
            <a:ext cx="2196244" cy="17281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ČERVEN</a:t>
            </a:r>
          </a:p>
        </p:txBody>
      </p:sp>
      <p:sp>
        <p:nvSpPr>
          <p:cNvPr id="23" name="Vývojový diagram: spojnice 22"/>
          <p:cNvSpPr/>
          <p:nvPr/>
        </p:nvSpPr>
        <p:spPr>
          <a:xfrm>
            <a:off x="1432236" y="5084432"/>
            <a:ext cx="2160240" cy="17281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Vývojový diagram: spojnice 23"/>
          <p:cNvSpPr/>
          <p:nvPr/>
        </p:nvSpPr>
        <p:spPr>
          <a:xfrm>
            <a:off x="3203848" y="5129808"/>
            <a:ext cx="2825730" cy="17281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ČERVENEC</a:t>
            </a:r>
          </a:p>
        </p:txBody>
      </p:sp>
      <p:sp>
        <p:nvSpPr>
          <p:cNvPr id="2" name="Vývojový diagram: spojnice 1"/>
          <p:cNvSpPr/>
          <p:nvPr/>
        </p:nvSpPr>
        <p:spPr>
          <a:xfrm>
            <a:off x="3366192" y="9713"/>
            <a:ext cx="1872208" cy="172819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LEDEN</a:t>
            </a:r>
          </a:p>
        </p:txBody>
      </p:sp>
      <p:sp>
        <p:nvSpPr>
          <p:cNvPr id="3" name="Vývojový diagram: spojnice 2"/>
          <p:cNvSpPr/>
          <p:nvPr/>
        </p:nvSpPr>
        <p:spPr>
          <a:xfrm>
            <a:off x="2512356" y="2343273"/>
            <a:ext cx="3672408" cy="2366086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KTERÝ MĚSÍC CHYBÍ?</a:t>
            </a:r>
          </a:p>
        </p:txBody>
      </p:sp>
      <p:sp>
        <p:nvSpPr>
          <p:cNvPr id="26" name="Vývojový diagram: spojnice 25"/>
          <p:cNvSpPr/>
          <p:nvPr/>
        </p:nvSpPr>
        <p:spPr>
          <a:xfrm>
            <a:off x="101121" y="1332655"/>
            <a:ext cx="2401282" cy="172819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963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2" descr="C:\Users\Zdeněk\Desktop\logo šabl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0"/>
            <a:ext cx="5184576" cy="1324705"/>
          </a:xfrm>
          <a:prstGeom prst="rect">
            <a:avLst/>
          </a:prstGeom>
          <a:noFill/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06825"/>
              </p:ext>
            </p:extLst>
          </p:nvPr>
        </p:nvGraphicFramePr>
        <p:xfrm>
          <a:off x="539552" y="1412776"/>
          <a:ext cx="799288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358">
                <a:tc>
                  <a:txBody>
                    <a:bodyPr/>
                    <a:lstStyle/>
                    <a:p>
                      <a:pPr algn="ctr"/>
                      <a:r>
                        <a:rPr lang="cs-CZ" sz="25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Použité zdroje: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8186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cs-CZ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Obrázky</a:t>
                      </a:r>
                      <a:r>
                        <a:rPr lang="cs-CZ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Klipart</a:t>
                      </a:r>
                      <a:endParaRPr lang="cs-CZ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57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2" descr="C:\Users\Zdeněk\Desktop\logo šabl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0"/>
            <a:ext cx="5184576" cy="1324705"/>
          </a:xfrm>
          <a:prstGeom prst="rect">
            <a:avLst/>
          </a:prstGeom>
          <a:noFill/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05314"/>
              </p:ext>
            </p:extLst>
          </p:nvPr>
        </p:nvGraphicFramePr>
        <p:xfrm>
          <a:off x="539552" y="1412776"/>
          <a:ext cx="79928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Vzdělávací oblast: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Člověk a jeho svět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Tematická oblast: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Čas</a:t>
                      </a:r>
                      <a:endParaRPr lang="cs-CZ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Předmět: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Prvouka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84599"/>
              </p:ext>
            </p:extLst>
          </p:nvPr>
        </p:nvGraphicFramePr>
        <p:xfrm>
          <a:off x="539552" y="2636912"/>
          <a:ext cx="7992888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6304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Výstižný popis způsobu</a:t>
                      </a:r>
                      <a:r>
                        <a:rPr lang="cs-CZ" sz="17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využití, metodické pokyny</a:t>
                      </a:r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Seznamuje</a:t>
                      </a:r>
                      <a:r>
                        <a:rPr lang="cs-CZ" sz="17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s jednotlivými měsíci v roce, obsahuje obrázky charakteristické k danému měsíci. Umožňuje procvičovat měsíce v roce.</a:t>
                      </a:r>
                      <a:endParaRPr lang="cs-CZ" sz="17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20756"/>
              </p:ext>
            </p:extLst>
          </p:nvPr>
        </p:nvGraphicFramePr>
        <p:xfrm>
          <a:off x="539552" y="5495632"/>
          <a:ext cx="79928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Klíčová slova: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Kalendářní rok, měsíce, roční období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Druh učebního materiálu: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prezentace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8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ývojový diagram: spojnice 26"/>
          <p:cNvSpPr/>
          <p:nvPr/>
        </p:nvSpPr>
        <p:spPr>
          <a:xfrm>
            <a:off x="178982" y="2895036"/>
            <a:ext cx="1872208" cy="172819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ŘÍJEN</a:t>
            </a:r>
          </a:p>
        </p:txBody>
      </p:sp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sp>
        <p:nvSpPr>
          <p:cNvPr id="14" name="Vývojový diagram: spojnice 13"/>
          <p:cNvSpPr/>
          <p:nvPr/>
        </p:nvSpPr>
        <p:spPr>
          <a:xfrm>
            <a:off x="368403" y="4135646"/>
            <a:ext cx="1872208" cy="172819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ZÁŘÍ</a:t>
            </a:r>
          </a:p>
        </p:txBody>
      </p:sp>
      <p:sp>
        <p:nvSpPr>
          <p:cNvPr id="15" name="Vývojový diagram: spojnice 14"/>
          <p:cNvSpPr/>
          <p:nvPr/>
        </p:nvSpPr>
        <p:spPr>
          <a:xfrm>
            <a:off x="1210141" y="247870"/>
            <a:ext cx="2455542" cy="172819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PROSINEC</a:t>
            </a:r>
          </a:p>
        </p:txBody>
      </p:sp>
      <p:sp>
        <p:nvSpPr>
          <p:cNvPr id="16" name="Vývojový diagram: spojnice 15"/>
          <p:cNvSpPr/>
          <p:nvPr/>
        </p:nvSpPr>
        <p:spPr>
          <a:xfrm>
            <a:off x="5018214" y="436905"/>
            <a:ext cx="1872208" cy="172819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ÚNOR</a:t>
            </a:r>
          </a:p>
        </p:txBody>
      </p:sp>
      <p:sp>
        <p:nvSpPr>
          <p:cNvPr id="17" name="Vývojový diagram: spojnice 16"/>
          <p:cNvSpPr/>
          <p:nvPr/>
        </p:nvSpPr>
        <p:spPr>
          <a:xfrm>
            <a:off x="6372200" y="1178031"/>
            <a:ext cx="2088232" cy="17281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BŘEZEN</a:t>
            </a:r>
          </a:p>
        </p:txBody>
      </p:sp>
      <p:sp>
        <p:nvSpPr>
          <p:cNvPr id="22" name="Vývojový diagram: spojnice 21"/>
          <p:cNvSpPr/>
          <p:nvPr/>
        </p:nvSpPr>
        <p:spPr>
          <a:xfrm>
            <a:off x="6767050" y="4005064"/>
            <a:ext cx="2232248" cy="17281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KVĚTEN</a:t>
            </a:r>
          </a:p>
        </p:txBody>
      </p:sp>
      <p:sp>
        <p:nvSpPr>
          <p:cNvPr id="21" name="Vývojový diagram: spojnice 20"/>
          <p:cNvSpPr/>
          <p:nvPr/>
        </p:nvSpPr>
        <p:spPr>
          <a:xfrm>
            <a:off x="6941431" y="2662220"/>
            <a:ext cx="2074066" cy="17281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DUBEN</a:t>
            </a:r>
          </a:p>
        </p:txBody>
      </p:sp>
      <p:sp>
        <p:nvSpPr>
          <p:cNvPr id="20" name="Vývojový diagram: spojnice 19"/>
          <p:cNvSpPr/>
          <p:nvPr/>
        </p:nvSpPr>
        <p:spPr>
          <a:xfrm>
            <a:off x="5634881" y="5084432"/>
            <a:ext cx="2196244" cy="17281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ČERVEN</a:t>
            </a:r>
          </a:p>
        </p:txBody>
      </p:sp>
      <p:sp>
        <p:nvSpPr>
          <p:cNvPr id="23" name="Vývojový diagram: spojnice 22"/>
          <p:cNvSpPr/>
          <p:nvPr/>
        </p:nvSpPr>
        <p:spPr>
          <a:xfrm>
            <a:off x="1432236" y="5084432"/>
            <a:ext cx="2160240" cy="17281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SRPEN</a:t>
            </a:r>
          </a:p>
        </p:txBody>
      </p:sp>
      <p:sp>
        <p:nvSpPr>
          <p:cNvPr id="24" name="Vývojový diagram: spojnice 23"/>
          <p:cNvSpPr/>
          <p:nvPr/>
        </p:nvSpPr>
        <p:spPr>
          <a:xfrm>
            <a:off x="3203848" y="5129808"/>
            <a:ext cx="2825730" cy="172819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ČERVENEC</a:t>
            </a:r>
          </a:p>
        </p:txBody>
      </p:sp>
      <p:sp>
        <p:nvSpPr>
          <p:cNvPr id="2" name="Vývojový diagram: spojnice 1"/>
          <p:cNvSpPr/>
          <p:nvPr/>
        </p:nvSpPr>
        <p:spPr>
          <a:xfrm>
            <a:off x="3366192" y="9713"/>
            <a:ext cx="1872208" cy="172819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LEDEN</a:t>
            </a:r>
          </a:p>
        </p:txBody>
      </p:sp>
      <p:sp>
        <p:nvSpPr>
          <p:cNvPr id="3" name="Vývojový diagram: spojnice 2"/>
          <p:cNvSpPr/>
          <p:nvPr/>
        </p:nvSpPr>
        <p:spPr>
          <a:xfrm>
            <a:off x="2512356" y="2343273"/>
            <a:ext cx="3672408" cy="2366086"/>
          </a:xfrm>
          <a:prstGeom prst="flowChartConnecto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KALENDÁŘNÍ ROK</a:t>
            </a:r>
          </a:p>
        </p:txBody>
      </p:sp>
      <p:sp>
        <p:nvSpPr>
          <p:cNvPr id="26" name="Vývojový diagram: spojnice 25"/>
          <p:cNvSpPr/>
          <p:nvPr/>
        </p:nvSpPr>
        <p:spPr>
          <a:xfrm>
            <a:off x="101121" y="1332655"/>
            <a:ext cx="2401282" cy="1728192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LISTOPAD</a:t>
            </a:r>
          </a:p>
        </p:txBody>
      </p:sp>
    </p:spTree>
    <p:extLst>
      <p:ext uri="{BB962C8B-B14F-4D97-AF65-F5344CB8AC3E}">
        <p14:creationId xmlns:p14="http://schemas.microsoft.com/office/powerpoint/2010/main" val="254793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179512" y="871898"/>
            <a:ext cx="849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V průběhu roku se pravidelně střídají čtyři roční období: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423187" y="2625315"/>
            <a:ext cx="8002857" cy="3322527"/>
            <a:chOff x="0" y="1856685"/>
            <a:chExt cx="8002857" cy="3322527"/>
          </a:xfrm>
        </p:grpSpPr>
        <p:sp>
          <p:nvSpPr>
            <p:cNvPr id="6" name="Vývojový diagram: spojnice 5"/>
            <p:cNvSpPr/>
            <p:nvPr/>
          </p:nvSpPr>
          <p:spPr>
            <a:xfrm>
              <a:off x="4211960" y="2636912"/>
              <a:ext cx="2340260" cy="1872208"/>
            </a:xfrm>
            <a:prstGeom prst="flowChartConnector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PODZIM</a:t>
              </a:r>
            </a:p>
          </p:txBody>
        </p:sp>
        <p:sp>
          <p:nvSpPr>
            <p:cNvPr id="7" name="Vývojový diagram: spojnice 6"/>
            <p:cNvSpPr/>
            <p:nvPr/>
          </p:nvSpPr>
          <p:spPr>
            <a:xfrm>
              <a:off x="2321496" y="2057275"/>
              <a:ext cx="2160240" cy="1728192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LÉTO</a:t>
              </a:r>
            </a:p>
          </p:txBody>
        </p:sp>
        <p:sp>
          <p:nvSpPr>
            <p:cNvPr id="8" name="Vývojový diagram: spojnice 7"/>
            <p:cNvSpPr/>
            <p:nvPr/>
          </p:nvSpPr>
          <p:spPr>
            <a:xfrm>
              <a:off x="530763" y="2666190"/>
              <a:ext cx="2088232" cy="1728192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JARO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0" y="4655992"/>
              <a:ext cx="3756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>
                  <a:solidFill>
                    <a:schemeClr val="accent3">
                      <a:lumMod val="75000"/>
                    </a:schemeClr>
                  </a:solidFill>
                </a:rPr>
                <a:t>BŘEZEN DUBEN KVĚTEN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355976" y="4655992"/>
              <a:ext cx="32978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b="1" dirty="0">
                  <a:solidFill>
                    <a:schemeClr val="accent6"/>
                  </a:solidFill>
                </a:rPr>
                <a:t>ZÁŘÍ ŘÍJEN LISTOPAD</a:t>
              </a:r>
            </a:p>
          </p:txBody>
        </p:sp>
        <p:sp>
          <p:nvSpPr>
            <p:cNvPr id="11" name="Vývojový diagram: spojnice 10"/>
            <p:cNvSpPr/>
            <p:nvPr/>
          </p:nvSpPr>
          <p:spPr>
            <a:xfrm>
              <a:off x="6130649" y="1856685"/>
              <a:ext cx="1872208" cy="1728192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200" b="1" dirty="0">
                  <a:solidFill>
                    <a:srgbClr val="002060"/>
                  </a:solidFill>
                </a:rPr>
                <a:t>ZIMA</a:t>
              </a:r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956132" y="1925579"/>
            <a:ext cx="405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</a:rPr>
              <a:t>ČERVEN ČERVENEC SRPEN</a:t>
            </a:r>
          </a:p>
        </p:txBody>
      </p:sp>
      <p:sp>
        <p:nvSpPr>
          <p:cNvPr id="3" name="Obdélník 2"/>
          <p:cNvSpPr/>
          <p:nvPr/>
        </p:nvSpPr>
        <p:spPr>
          <a:xfrm>
            <a:off x="5188250" y="1915830"/>
            <a:ext cx="372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PROSINEC LEDEN ÚNOR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3824803" y="2448800"/>
            <a:ext cx="0" cy="76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7434064" y="2439050"/>
            <a:ext cx="27938" cy="629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1998066" y="4797152"/>
            <a:ext cx="0" cy="62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805277" y="4797152"/>
            <a:ext cx="0" cy="627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6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sp>
        <p:nvSpPr>
          <p:cNvPr id="3" name="Vývojový diagram: spojnice 2"/>
          <p:cNvSpPr/>
          <p:nvPr/>
        </p:nvSpPr>
        <p:spPr>
          <a:xfrm>
            <a:off x="251520" y="260648"/>
            <a:ext cx="1872208" cy="172819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LEDEN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515719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1. Ledna přichází nový rok. Zima ještě trvá, ale dny se už začínají pomalu prodlužovat. Říká se: Na Nový rok o slepičí krok. 6. ledna chodí Tři králové.</a:t>
            </a:r>
          </a:p>
        </p:txBody>
      </p:sp>
      <p:pic>
        <p:nvPicPr>
          <p:cNvPr id="1027" name="Picture 3" descr="C:\Users\Admin\AppData\Local\Microsoft\Windows\Temporary Internet Files\Content.IE5\N56F80KH\MC9004323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44" y="240409"/>
            <a:ext cx="2088232" cy="21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AppData\Local\Microsoft\Windows\Temporary Internet Files\Content.IE5\N56F80KH\MP90044839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8" y="2492897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AppData\Local\Microsoft\Windows\Temporary Internet Files\Content.IE5\N56F80KH\MP90044848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460" y="2534635"/>
            <a:ext cx="2989119" cy="19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AppData\Local\Microsoft\Windows\Temporary Internet Files\Content.IE5\7DS4L8JI\MP90042299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44" y="2541379"/>
            <a:ext cx="2928199" cy="19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21" y="1158889"/>
            <a:ext cx="964486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26" y="5790970"/>
            <a:ext cx="964486" cy="9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6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pic>
        <p:nvPicPr>
          <p:cNvPr id="2050" name="Picture 2" descr="C:\Users\Admin\AppData\Local\Microsoft\Windows\Temporary Internet Files\Content.IE5\V9D3HDW6\MP90017875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r="15891"/>
          <a:stretch/>
        </p:blipFill>
        <p:spPr bwMode="auto">
          <a:xfrm>
            <a:off x="191606" y="2117932"/>
            <a:ext cx="2811170" cy="28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AppData\Local\Microsoft\Windows\Temporary Internet Files\Content.IE5\8KLUV3C5\MP9004067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50" y="980728"/>
            <a:ext cx="950663" cy="14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ývojový diagram: spojnice 8"/>
          <p:cNvSpPr/>
          <p:nvPr/>
        </p:nvSpPr>
        <p:spPr>
          <a:xfrm>
            <a:off x="251520" y="260648"/>
            <a:ext cx="1872208" cy="1728192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ÚNOR</a:t>
            </a:r>
          </a:p>
        </p:txBody>
      </p:sp>
      <p:pic>
        <p:nvPicPr>
          <p:cNvPr id="2061" name="Picture 13" descr="C:\Users\Admin\AppData\Local\Microsoft\Windows\Temporary Internet Files\Content.IE5\8KLUV3C5\MP90043372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57" y="2474661"/>
            <a:ext cx="3333696" cy="24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AppData\Local\Microsoft\Windows\Temporary Internet Files\Content.IE5\V9D3HDW6\MC9004060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71" y="176399"/>
            <a:ext cx="1577376" cy="20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dmin\AppData\Local\Microsoft\Windows\Temporary Internet Files\Content.IE5\N56F80KH\MC90018306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69" y="2093421"/>
            <a:ext cx="2884814" cy="292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Admin\AppData\Local\Microsoft\Windows\Temporary Internet Files\Content.IE5\N56F80KH\MC90033145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13" y="980728"/>
            <a:ext cx="970230" cy="17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257380" y="5445224"/>
            <a:ext cx="8221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Únor bílý – pole sílí. To je sice pravda, ale zvířata mají hlad. Proto jim musíme v zimě pomáhat.</a:t>
            </a:r>
          </a:p>
        </p:txBody>
      </p:sp>
      <p:pic>
        <p:nvPicPr>
          <p:cNvPr id="2065" name="Picture 17" descr="C:\Users\Admin\AppData\Local\Microsoft\Windows\Temporary Internet Files\Content.IE5\8KLUV3C5\MP900402629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231" y="107519"/>
            <a:ext cx="1666312" cy="208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1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Admin\AppData\Local\Microsoft\Windows\Temporary Internet Files\Content.IE5\7DS4L8JI\MP90043375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9" r="25120"/>
          <a:stretch/>
        </p:blipFill>
        <p:spPr bwMode="auto">
          <a:xfrm>
            <a:off x="2073387" y="1957461"/>
            <a:ext cx="1869350" cy="30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pic>
        <p:nvPicPr>
          <p:cNvPr id="4098" name="Picture 2" descr="C:\Users\Admin\AppData\Local\Microsoft\Windows\Temporary Internet Files\Content.IE5\8KLUV3C5\MC9003468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326"/>
            <a:ext cx="2304256" cy="22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AppData\Local\Microsoft\Windows\Temporary Internet Files\Content.IE5\7DS4L8JI\MC9002920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11" y="873809"/>
            <a:ext cx="2808518" cy="31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AppData\Local\Microsoft\Windows\Temporary Internet Files\Content.IE5\8KLUV3C5\MM90035664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02" y="4065306"/>
            <a:ext cx="1783500" cy="12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ývojový diagram: spojnice 5"/>
          <p:cNvSpPr/>
          <p:nvPr/>
        </p:nvSpPr>
        <p:spPr>
          <a:xfrm>
            <a:off x="323528" y="229269"/>
            <a:ext cx="2088232" cy="17281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BŘEZEN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7012" y="5060731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21. března začíná jaro. 21. březen je den jarní rovnodennosti. Ptáci se vracejí z teplých krajin. Příroda se probouzí k životu. Začínají kvést sněženky, bledule, fialky a petrklíče. Raší listy na stromech.</a:t>
            </a:r>
          </a:p>
        </p:txBody>
      </p:sp>
      <p:pic>
        <p:nvPicPr>
          <p:cNvPr id="4101" name="Picture 5" descr="C:\Users\Admin\AppData\Local\Microsoft\Windows\Temporary Internet Files\Content.IE5\N56F80KH\MC90033833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7650"/>
            <a:ext cx="1893875" cy="232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AppData\Local\Microsoft\Windows\Temporary Internet Files\Content.IE5\N56F80KH\MC90012286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37" y="2636912"/>
            <a:ext cx="2225301" cy="223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4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pic>
        <p:nvPicPr>
          <p:cNvPr id="5122" name="Picture 2" descr="C:\Users\Admin\AppData\Local\Microsoft\Windows\Temporary Internet Files\Content.IE5\V9D3HDW6\MP9001852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49" y="1412776"/>
            <a:ext cx="52531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AppData\Local\Microsoft\Windows\Temporary Internet Files\Content.IE5\N56F80KH\MP90039964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87" y="1"/>
            <a:ext cx="1656184" cy="20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AppData\Local\Microsoft\Windows\Temporary Internet Files\Content.IE5\7DS4L8JI\MP90022774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" y="2191809"/>
            <a:ext cx="3657600" cy="24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ývojový diagram: spojnice 6"/>
          <p:cNvSpPr/>
          <p:nvPr/>
        </p:nvSpPr>
        <p:spPr>
          <a:xfrm>
            <a:off x="323528" y="229269"/>
            <a:ext cx="2088232" cy="17281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DUBEN</a:t>
            </a:r>
          </a:p>
        </p:txBody>
      </p:sp>
      <p:pic>
        <p:nvPicPr>
          <p:cNvPr id="5126" name="Picture 6" descr="C:\Users\Admin\AppData\Local\Microsoft\Windows\Temporary Internet Files\Content.IE5\8KLUV3C5\MC90040461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18700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AppData\Local\Microsoft\Windows\Temporary Internet Files\Content.IE5\V9D3HDW6\MC90023779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60839"/>
            <a:ext cx="2405204" cy="14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AppData\Local\Microsoft\Windows\Temporary Internet Files\Content.IE5\8KLUV3C5\MC90029068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4013">
            <a:off x="323815" y="3773380"/>
            <a:ext cx="2190964" cy="20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29103" y="5460781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 jaru patří Velikonoce. Jsou to svátky jara. Venku je tepleji, zvířata začínají vyvádět svá mláďata. V přírodě se všechno zelená.</a:t>
            </a:r>
          </a:p>
        </p:txBody>
      </p:sp>
    </p:spTree>
    <p:extLst>
      <p:ext uri="{BB962C8B-B14F-4D97-AF65-F5344CB8AC3E}">
        <p14:creationId xmlns:p14="http://schemas.microsoft.com/office/powerpoint/2010/main" val="414823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deněk\Desktop\logo šab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"/>
            <a:ext cx="3419872" cy="873808"/>
          </a:xfrm>
          <a:prstGeom prst="rect">
            <a:avLst/>
          </a:prstGeom>
          <a:noFill/>
        </p:spPr>
      </p:pic>
      <p:pic>
        <p:nvPicPr>
          <p:cNvPr id="3" name="Picture 3" descr="C:\Users\Admin\AppData\Local\Microsoft\Windows\Temporary Internet Files\Content.IE5\8KLUV3C5\MP9003996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28721"/>
            <a:ext cx="3914488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AppData\Local\Microsoft\Windows\Temporary Internet Files\Content.IE5\V9D3HDW6\MP90044247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84950"/>
            <a:ext cx="4228698" cy="281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ývojový diagram: spojnice 4"/>
          <p:cNvSpPr/>
          <p:nvPr/>
        </p:nvSpPr>
        <p:spPr>
          <a:xfrm>
            <a:off x="323528" y="229269"/>
            <a:ext cx="2088232" cy="17281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KVĚTEN</a:t>
            </a:r>
          </a:p>
        </p:txBody>
      </p:sp>
      <p:pic>
        <p:nvPicPr>
          <p:cNvPr id="6147" name="Picture 3" descr="C:\Users\Admin\AppData\Local\Microsoft\Windows\Temporary Internet Files\Content.IE5\7DS4L8JI\MP900448288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8"/>
          <a:stretch/>
        </p:blipFill>
        <p:spPr bwMode="auto">
          <a:xfrm>
            <a:off x="2627784" y="406788"/>
            <a:ext cx="2956747" cy="12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AppData\Local\Microsoft\Windows\Temporary Internet Files\Content.IE5\8KLUV3C5\MC9000789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04945"/>
            <a:ext cx="1417033" cy="15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29103" y="5301208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Říká se: květen barevný je květem. To znamená, že stromy i rostliny kvetou. Příroda láká děti k procházce, jízdě na kole nebo na kolečkových bruslích.</a:t>
            </a:r>
          </a:p>
        </p:txBody>
      </p:sp>
      <p:pic>
        <p:nvPicPr>
          <p:cNvPr id="6149" name="Picture 5" descr="C:\Users\Admin\AppData\Local\Microsoft\Windows\Temporary Internet Files\Content.IE5\N56F80KH\MC90031876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" y="1412776"/>
            <a:ext cx="1313993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451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602</Words>
  <Application>Microsoft Office PowerPoint</Application>
  <PresentationFormat>Předvádění na obrazovce (4:3)</PresentationFormat>
  <Paragraphs>104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Alice Frýželková</dc:creator>
  <cp:lastModifiedBy>Iva</cp:lastModifiedBy>
  <cp:revision>83</cp:revision>
  <dcterms:created xsi:type="dcterms:W3CDTF">2014-07-16T09:17:13Z</dcterms:created>
  <dcterms:modified xsi:type="dcterms:W3CDTF">2020-05-14T10:36:36Z</dcterms:modified>
</cp:coreProperties>
</file>