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59" r:id="rId2"/>
    <p:sldId id="260" r:id="rId3"/>
    <p:sldId id="261" r:id="rId4"/>
    <p:sldId id="262" r:id="rId5"/>
    <p:sldId id="263" r:id="rId6"/>
    <p:sldId id="264" r:id="rId7"/>
    <p:sldId id="268" r:id="rId8"/>
    <p:sldId id="266" r:id="rId9"/>
    <p:sldId id="265" r:id="rId10"/>
    <p:sldId id="267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33"/>
    <a:srgbClr val="CC00CC"/>
    <a:srgbClr val="00FF00"/>
    <a:srgbClr val="660066"/>
    <a:srgbClr val="CC3300"/>
    <a:srgbClr val="009900"/>
    <a:srgbClr val="000099"/>
    <a:srgbClr val="009999"/>
    <a:srgbClr val="FF0000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092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E104B8-575F-4B0A-A0E8-3D26AC9F8F2E}" type="datetimeFigureOut">
              <a:rPr lang="cs-CZ" smtClean="0"/>
              <a:t>27. 3. 2020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450805-4BF5-4168-8BBA-5A921736E4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4198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50805-4BF5-4168-8BBA-5A921736E4BA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62868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50805-4BF5-4168-8BBA-5A921736E4BA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91766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50805-4BF5-4168-8BBA-5A921736E4BA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0064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50805-4BF5-4168-8BBA-5A921736E4BA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23303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50805-4BF5-4168-8BBA-5A921736E4BA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4435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50805-4BF5-4168-8BBA-5A921736E4BA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42173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50805-4BF5-4168-8BBA-5A921736E4BA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88272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50805-4BF5-4168-8BBA-5A921736E4BA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86186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50805-4BF5-4168-8BBA-5A921736E4BA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01503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50805-4BF5-4168-8BBA-5A921736E4BA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47629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50805-4BF5-4168-8BBA-5A921736E4BA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41111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50805-4BF5-4168-8BBA-5A921736E4BA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526174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50805-4BF5-4168-8BBA-5A921736E4BA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44374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50805-4BF5-4168-8BBA-5A921736E4BA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694801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50805-4BF5-4168-8BBA-5A921736E4BA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267389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50805-4BF5-4168-8BBA-5A921736E4BA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915452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50805-4BF5-4168-8BBA-5A921736E4BA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300986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50805-4BF5-4168-8BBA-5A921736E4BA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392583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50805-4BF5-4168-8BBA-5A921736E4BA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381111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50805-4BF5-4168-8BBA-5A921736E4BA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61454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50805-4BF5-4168-8BBA-5A921736E4BA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46930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50805-4BF5-4168-8BBA-5A921736E4BA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85803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50805-4BF5-4168-8BBA-5A921736E4BA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76044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50805-4BF5-4168-8BBA-5A921736E4BA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41878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50805-4BF5-4168-8BBA-5A921736E4BA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37235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50805-4BF5-4168-8BBA-5A921736E4BA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90793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50805-4BF5-4168-8BBA-5A921736E4BA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48234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úhlý trojúhelník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grpSp>
        <p:nvGrpSpPr>
          <p:cNvPr id="2" name="Skupin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Volný tvar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8" name="Volný tvar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1" name="Volný tvar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Přímá spojovací čára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9836955-58ED-45F9-A4A1-24195AA4F41E}" type="datetimeFigureOut">
              <a:rPr lang="cs-CZ" smtClean="0"/>
              <a:pPr/>
              <a:t>27. 3. 2020</a:t>
            </a:fld>
            <a:endParaRPr lang="cs-CZ" dirty="0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cs-CZ" dirty="0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6CC96FB-36B4-49D8-99FB-E636798BD944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836955-58ED-45F9-A4A1-24195AA4F41E}" type="datetimeFigureOut">
              <a:rPr lang="cs-CZ" smtClean="0"/>
              <a:pPr/>
              <a:t>27. 3. 2020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CC96FB-36B4-49D8-99FB-E636798BD944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836955-58ED-45F9-A4A1-24195AA4F41E}" type="datetimeFigureOut">
              <a:rPr lang="cs-CZ" smtClean="0"/>
              <a:pPr/>
              <a:t>27. 3. 2020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CC96FB-36B4-49D8-99FB-E636798BD944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836955-58ED-45F9-A4A1-24195AA4F41E}" type="datetimeFigureOut">
              <a:rPr lang="cs-CZ" smtClean="0"/>
              <a:pPr/>
              <a:t>27. 3. 2020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CC96FB-36B4-49D8-99FB-E636798BD944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836955-58ED-45F9-A4A1-24195AA4F41E}" type="datetimeFigureOut">
              <a:rPr lang="cs-CZ" smtClean="0"/>
              <a:pPr/>
              <a:t>27. 3. 2020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CC96FB-36B4-49D8-99FB-E636798BD944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7" name="Dvojitá šipka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8" name="Dvojitá šipka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836955-58ED-45F9-A4A1-24195AA4F41E}" type="datetimeFigureOut">
              <a:rPr lang="cs-CZ" smtClean="0"/>
              <a:pPr/>
              <a:t>27. 3. 2020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CC96FB-36B4-49D8-99FB-E636798BD944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836955-58ED-45F9-A4A1-24195AA4F41E}" type="datetimeFigureOut">
              <a:rPr lang="cs-CZ" smtClean="0"/>
              <a:pPr/>
              <a:t>27. 3. 2020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CC96FB-36B4-49D8-99FB-E636798BD944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836955-58ED-45F9-A4A1-24195AA4F41E}" type="datetimeFigureOut">
              <a:rPr lang="cs-CZ" smtClean="0"/>
              <a:pPr/>
              <a:t>27. 3. 2020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CC96FB-36B4-49D8-99FB-E636798BD944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836955-58ED-45F9-A4A1-24195AA4F41E}" type="datetimeFigureOut">
              <a:rPr lang="cs-CZ" smtClean="0"/>
              <a:pPr/>
              <a:t>27. 3. 2020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CC96FB-36B4-49D8-99FB-E636798BD944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9836955-58ED-45F9-A4A1-24195AA4F41E}" type="datetimeFigureOut">
              <a:rPr lang="cs-CZ" smtClean="0"/>
              <a:pPr/>
              <a:t>27. 3. 2020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CC96FB-36B4-49D8-99FB-E636798BD944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 dirty="0" smtClean="0"/>
              <a:t>Klepnutím na ikonu přidáte obrázek.</a:t>
            </a:r>
            <a:endParaRPr kumimoji="0" lang="en-US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9836955-58ED-45F9-A4A1-24195AA4F41E}" type="datetimeFigureOut">
              <a:rPr lang="cs-CZ" smtClean="0"/>
              <a:pPr/>
              <a:t>27. 3. 2020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6CC96FB-36B4-49D8-99FB-E636798BD944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9" name="Volný tvar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0" name="Pravoúhlý trojúhelník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Přímá spojovací čára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vojitá šipka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13" name="Dvojitá šipka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olný tvar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Volný tvar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4" name="Pravoúhlý trojúhelní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Přímá spojovací čára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9836955-58ED-45F9-A4A1-24195AA4F41E}" type="datetimeFigureOut">
              <a:rPr lang="cs-CZ" smtClean="0"/>
              <a:pPr/>
              <a:t>27. 3. 2020</a:t>
            </a:fld>
            <a:endParaRPr lang="cs-CZ" dirty="0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cs-CZ" dirty="0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6CC96FB-36B4-49D8-99FB-E636798BD944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857232"/>
            <a:ext cx="6329378" cy="5150059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cs-CZ" sz="2400" b="1" dirty="0" smtClean="0">
                <a:solidFill>
                  <a:srgbClr val="0033CC"/>
                </a:solidFill>
              </a:rPr>
              <a:t>každý atom se skládá z jádra a obalu,</a:t>
            </a:r>
          </a:p>
          <a:p>
            <a:pPr>
              <a:buFont typeface="Wingdings" pitchFamily="2" charset="2"/>
              <a:buChar char="q"/>
            </a:pPr>
            <a:r>
              <a:rPr lang="cs-CZ" sz="2400" b="1" dirty="0" smtClean="0">
                <a:solidFill>
                  <a:srgbClr val="0033CC"/>
                </a:solidFill>
              </a:rPr>
              <a:t>v atomovém obalu jsou elektrony,</a:t>
            </a:r>
          </a:p>
          <a:p>
            <a:pPr>
              <a:buFont typeface="Wingdings" pitchFamily="2" charset="2"/>
              <a:buChar char="q"/>
            </a:pPr>
            <a:r>
              <a:rPr lang="cs-CZ" sz="2400" b="1" dirty="0" smtClean="0">
                <a:solidFill>
                  <a:srgbClr val="0033CC"/>
                </a:solidFill>
              </a:rPr>
              <a:t>jádro obsahuje protony a neutrony</a:t>
            </a:r>
          </a:p>
          <a:p>
            <a:pPr>
              <a:buFont typeface="Wingdings" pitchFamily="2" charset="2"/>
              <a:buChar char="q"/>
            </a:pPr>
            <a:r>
              <a:rPr lang="cs-CZ" sz="2400" b="1" dirty="0" smtClean="0">
                <a:solidFill>
                  <a:srgbClr val="0033CC"/>
                </a:solidFill>
              </a:rPr>
              <a:t>ELEKTRONY jsou záporně nabité částice, lze je z obalu snadno vyjmout a vytvořit tím nabitý iont,</a:t>
            </a:r>
          </a:p>
          <a:p>
            <a:pPr>
              <a:buFont typeface="Wingdings" pitchFamily="2" charset="2"/>
              <a:buChar char="q"/>
            </a:pPr>
            <a:r>
              <a:rPr lang="cs-CZ" sz="2400" b="1" dirty="0" smtClean="0">
                <a:solidFill>
                  <a:srgbClr val="0033CC"/>
                </a:solidFill>
              </a:rPr>
              <a:t>PROTONY jsou kladně nabité částice, zhruba 1800 krát hmotnější než elektrony,</a:t>
            </a:r>
          </a:p>
          <a:p>
            <a:pPr>
              <a:buFont typeface="Wingdings" pitchFamily="2" charset="2"/>
              <a:buChar char="q"/>
            </a:pPr>
            <a:r>
              <a:rPr lang="cs-CZ" sz="2400" b="1" dirty="0" smtClean="0">
                <a:solidFill>
                  <a:srgbClr val="0033CC"/>
                </a:solidFill>
              </a:rPr>
              <a:t>NEUTRONY jsou elektricky neutrální částice, jen o trochu hmotnější než protony</a:t>
            </a:r>
          </a:p>
          <a:p>
            <a:pPr>
              <a:buNone/>
            </a:pPr>
            <a:endParaRPr lang="cs-CZ" sz="2400" b="1" dirty="0" smtClean="0">
              <a:solidFill>
                <a:srgbClr val="0033CC"/>
              </a:solidFill>
            </a:endParaRPr>
          </a:p>
          <a:p>
            <a:pPr>
              <a:buNone/>
            </a:pPr>
            <a:endParaRPr lang="cs-CZ" sz="2400" b="1" dirty="0" smtClean="0">
              <a:solidFill>
                <a:srgbClr val="0033CC"/>
              </a:solidFill>
            </a:endParaRPr>
          </a:p>
          <a:p>
            <a:pPr>
              <a:buNone/>
            </a:pPr>
            <a:endParaRPr lang="cs-CZ" sz="2400" b="1" dirty="0">
              <a:solidFill>
                <a:srgbClr val="0033CC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cs-CZ" sz="3600" u="sng" dirty="0" smtClean="0">
                <a:solidFill>
                  <a:srgbClr val="CC0066"/>
                </a:solidFill>
                <a:effectLst/>
              </a:rPr>
              <a:t>Atomy:</a:t>
            </a:r>
            <a:endParaRPr lang="cs-CZ" sz="3600" u="sng" dirty="0">
              <a:solidFill>
                <a:srgbClr val="CC0066"/>
              </a:solidFill>
              <a:effectLst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64" y="3500438"/>
            <a:ext cx="2076450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ovéPole 5"/>
          <p:cNvSpPr txBox="1"/>
          <p:nvPr/>
        </p:nvSpPr>
        <p:spPr>
          <a:xfrm>
            <a:off x="5000628" y="5929330"/>
            <a:ext cx="3786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00B050"/>
                </a:solidFill>
              </a:rPr>
              <a:t>Rutherfordův (planetární) model</a:t>
            </a:r>
            <a:endParaRPr lang="cs-CZ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481328"/>
            <a:ext cx="7472386" cy="4525963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cs-CZ" sz="2800" b="1" dirty="0" smtClean="0">
                <a:solidFill>
                  <a:srgbClr val="008000"/>
                </a:solidFill>
              </a:rPr>
              <a:t>Tvořeno částicemi alfa, jsou to jádra atomu helia.</a:t>
            </a:r>
          </a:p>
          <a:p>
            <a:pPr>
              <a:buFont typeface="Wingdings" pitchFamily="2" charset="2"/>
              <a:buChar char="q"/>
            </a:pPr>
            <a:r>
              <a:rPr lang="cs-CZ" sz="2800" b="1" dirty="0" smtClean="0">
                <a:solidFill>
                  <a:srgbClr val="008000"/>
                </a:solidFill>
              </a:rPr>
              <a:t>Skládají se ze dvou protonů a dvou neutronů.</a:t>
            </a:r>
          </a:p>
          <a:p>
            <a:pPr>
              <a:buFont typeface="Wingdings" pitchFamily="2" charset="2"/>
              <a:buChar char="q"/>
            </a:pPr>
            <a:r>
              <a:rPr lang="cs-CZ" sz="2800" b="1" dirty="0" smtClean="0">
                <a:solidFill>
                  <a:srgbClr val="008000"/>
                </a:solidFill>
              </a:rPr>
              <a:t>Toto záření pohlcuje již list papíru nebo tenká vrstva vzduchu.</a:t>
            </a:r>
          </a:p>
          <a:p>
            <a:pPr>
              <a:buFont typeface="Wingdings" pitchFamily="2" charset="2"/>
              <a:buChar char="q"/>
            </a:pPr>
            <a:r>
              <a:rPr lang="cs-CZ" sz="2800" b="1" dirty="0" smtClean="0">
                <a:solidFill>
                  <a:srgbClr val="008000"/>
                </a:solidFill>
              </a:rPr>
              <a:t>Může být nebezpečné, je-li radionuklid vydávající toto záření vdechnut nebo pozřen.</a:t>
            </a:r>
          </a:p>
          <a:p>
            <a:pPr>
              <a:buFont typeface="Wingdings" pitchFamily="2" charset="2"/>
              <a:buChar char="q"/>
            </a:pPr>
            <a:r>
              <a:rPr lang="cs-CZ" sz="2800" b="1" dirty="0" smtClean="0">
                <a:solidFill>
                  <a:srgbClr val="008000"/>
                </a:solidFill>
              </a:rPr>
              <a:t>Nebezpečné vdechování radioaktivního plynu radonu, který se hromadí v nevětraných prostorách zděných budov a který je zdrojem záření alfa.</a:t>
            </a:r>
            <a:endParaRPr lang="cs-CZ" sz="2800" b="1" dirty="0">
              <a:solidFill>
                <a:srgbClr val="008000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u="sng" dirty="0" smtClean="0">
                <a:solidFill>
                  <a:srgbClr val="660033"/>
                </a:solidFill>
                <a:effectLst/>
              </a:rPr>
              <a:t>Záření alfa </a:t>
            </a:r>
            <a:r>
              <a:rPr lang="cs-CZ" sz="3600" u="sng" dirty="0" smtClean="0">
                <a:solidFill>
                  <a:srgbClr val="660033"/>
                </a:solidFill>
                <a:effectLst/>
                <a:sym typeface="Symbol"/>
              </a:rPr>
              <a:t></a:t>
            </a:r>
            <a:r>
              <a:rPr lang="cs-CZ" sz="3600" u="sng" dirty="0" smtClean="0">
                <a:solidFill>
                  <a:srgbClr val="660033"/>
                </a:solidFill>
                <a:effectLst/>
              </a:rPr>
              <a:t>:</a:t>
            </a:r>
            <a:endParaRPr lang="cs-CZ" sz="3600" u="sng" dirty="0">
              <a:solidFill>
                <a:srgbClr val="660033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u="sng" dirty="0" smtClean="0">
                <a:solidFill>
                  <a:srgbClr val="0000FF"/>
                </a:solidFill>
                <a:effectLst/>
              </a:rPr>
              <a:t>Záření alfa </a:t>
            </a:r>
            <a:r>
              <a:rPr lang="cs-CZ" sz="3600" u="sng" dirty="0" smtClean="0">
                <a:solidFill>
                  <a:srgbClr val="0000FF"/>
                </a:solidFill>
                <a:effectLst/>
                <a:sym typeface="Symbol"/>
              </a:rPr>
              <a:t></a:t>
            </a:r>
            <a:r>
              <a:rPr lang="cs-CZ" sz="3600" u="sng" dirty="0" smtClean="0">
                <a:solidFill>
                  <a:srgbClr val="0000FF"/>
                </a:solidFill>
                <a:effectLst/>
              </a:rPr>
              <a:t>: </a:t>
            </a:r>
            <a:endParaRPr lang="cs-CZ" sz="3600" dirty="0">
              <a:solidFill>
                <a:srgbClr val="0000FF"/>
              </a:solidFill>
              <a:effectLst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428736"/>
            <a:ext cx="4163959" cy="4214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ovéPole 4"/>
          <p:cNvSpPr txBox="1"/>
          <p:nvPr/>
        </p:nvSpPr>
        <p:spPr>
          <a:xfrm>
            <a:off x="4714876" y="5786454"/>
            <a:ext cx="1000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2">
                    <a:lumMod val="75000"/>
                  </a:schemeClr>
                </a:solidFill>
              </a:rPr>
              <a:t>He</a:t>
            </a:r>
            <a:r>
              <a:rPr lang="cs-CZ" sz="2800" b="1" baseline="30000" dirty="0" smtClean="0">
                <a:solidFill>
                  <a:schemeClr val="accent2">
                    <a:lumMod val="75000"/>
                  </a:schemeClr>
                </a:solidFill>
              </a:rPr>
              <a:t>2+</a:t>
            </a:r>
            <a:endParaRPr lang="cs-CZ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500034" y="1285860"/>
            <a:ext cx="3857652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chemeClr val="accent2">
                    <a:lumMod val="75000"/>
                  </a:schemeClr>
                </a:solidFill>
              </a:rPr>
              <a:t>Vzhledem k velikosti částic alfa záření jde o nejslabší druh jaderného záření, který může být odstíněn i listem papíru.</a:t>
            </a:r>
          </a:p>
          <a:p>
            <a:r>
              <a:rPr lang="cs-CZ" sz="2400" b="1" dirty="0" smtClean="0">
                <a:solidFill>
                  <a:schemeClr val="accent2">
                    <a:lumMod val="75000"/>
                  </a:schemeClr>
                </a:solidFill>
              </a:rPr>
              <a:t>Alfa částice se pohybují poměrně pomalu a mají malou pronikavost, ale zato mají silné ionizační účinky na okolí.</a:t>
            </a: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cs-CZ" sz="2800" b="1" dirty="0" smtClean="0">
                <a:solidFill>
                  <a:srgbClr val="003399"/>
                </a:solidFill>
              </a:rPr>
              <a:t>Je tvořeno záporně nabitými elektrony nebo kladně nabitými částicemi, jež mají stejnou hmotnost jako elektrony a nazýváme je pozitrony.</a:t>
            </a:r>
          </a:p>
          <a:p>
            <a:pPr>
              <a:buFont typeface="Wingdings" pitchFamily="2" charset="2"/>
              <a:buChar char="q"/>
            </a:pPr>
            <a:r>
              <a:rPr lang="cs-CZ" sz="2800" b="1" dirty="0" smtClean="0">
                <a:solidFill>
                  <a:srgbClr val="003399"/>
                </a:solidFill>
              </a:rPr>
              <a:t>Tyto elektrony (pozitrony) přitom letí rychlostmi blízkými rychlosti světla.</a:t>
            </a:r>
          </a:p>
          <a:p>
            <a:pPr>
              <a:buFont typeface="Wingdings" pitchFamily="2" charset="2"/>
              <a:buChar char="q"/>
            </a:pPr>
            <a:r>
              <a:rPr lang="cs-CZ" sz="2800" b="1" dirty="0" smtClean="0">
                <a:solidFill>
                  <a:srgbClr val="003399"/>
                </a:solidFill>
              </a:rPr>
              <a:t>Pronikavější než alfa, pohlcuje se např. hliníkovým plechem.</a:t>
            </a:r>
            <a:endParaRPr lang="cs-CZ" sz="2800" b="1" dirty="0">
              <a:solidFill>
                <a:srgbClr val="003399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u="sng" dirty="0" smtClean="0">
                <a:solidFill>
                  <a:srgbClr val="006699"/>
                </a:solidFill>
                <a:effectLst/>
              </a:rPr>
              <a:t>Záření beta </a:t>
            </a:r>
            <a:r>
              <a:rPr lang="cs-CZ" sz="3600" u="sng" dirty="0" smtClean="0">
                <a:solidFill>
                  <a:srgbClr val="006699"/>
                </a:solidFill>
                <a:effectLst/>
                <a:sym typeface="Symbol"/>
              </a:rPr>
              <a:t>:</a:t>
            </a:r>
            <a:endParaRPr lang="cs-CZ" sz="3600" u="sng" dirty="0">
              <a:solidFill>
                <a:srgbClr val="006699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u="sng" dirty="0" smtClean="0">
                <a:solidFill>
                  <a:srgbClr val="FF0066"/>
                </a:solidFill>
                <a:effectLst/>
              </a:rPr>
              <a:t>Záření beta </a:t>
            </a:r>
            <a:r>
              <a:rPr lang="cs-CZ" sz="3600" u="sng" dirty="0" smtClean="0">
                <a:solidFill>
                  <a:srgbClr val="FF0066"/>
                </a:solidFill>
                <a:effectLst/>
                <a:sym typeface="Symbol"/>
              </a:rPr>
              <a:t>:</a:t>
            </a:r>
            <a:endParaRPr lang="cs-CZ" sz="3600" dirty="0">
              <a:solidFill>
                <a:srgbClr val="FF0066"/>
              </a:solidFill>
              <a:effectLst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1643050"/>
            <a:ext cx="4714875" cy="461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ovéPole 4"/>
          <p:cNvSpPr txBox="1"/>
          <p:nvPr/>
        </p:nvSpPr>
        <p:spPr>
          <a:xfrm>
            <a:off x="214282" y="2500306"/>
            <a:ext cx="31432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660033"/>
                </a:solidFill>
              </a:rPr>
              <a:t>Záření beta, v neutronu se přeskupí kvarky a poté se neutron rozpadne.</a:t>
            </a:r>
            <a:endParaRPr lang="cs-CZ" sz="2400" b="1" dirty="0">
              <a:solidFill>
                <a:srgbClr val="6600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173335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cs-CZ" sz="2800" b="1" dirty="0" smtClean="0">
                <a:solidFill>
                  <a:srgbClr val="00CC00"/>
                </a:solidFill>
              </a:rPr>
              <a:t>Krátkovlnné elektromagnetické záření, podobné rentgenovému.</a:t>
            </a:r>
          </a:p>
          <a:p>
            <a:pPr>
              <a:buFont typeface="Wingdings" pitchFamily="2" charset="2"/>
              <a:buChar char="q"/>
            </a:pPr>
            <a:r>
              <a:rPr lang="cs-CZ" sz="2800" b="1" dirty="0" smtClean="0">
                <a:solidFill>
                  <a:srgbClr val="00CC00"/>
                </a:solidFill>
              </a:rPr>
              <a:t>Lze je pohltit např. vrstvou olova.</a:t>
            </a:r>
          </a:p>
          <a:p>
            <a:pPr>
              <a:buNone/>
            </a:pPr>
            <a:endParaRPr lang="cs-CZ" sz="2800" b="1" dirty="0">
              <a:solidFill>
                <a:srgbClr val="00CC00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u="sng" dirty="0" smtClean="0">
                <a:solidFill>
                  <a:srgbClr val="009900"/>
                </a:solidFill>
                <a:effectLst/>
              </a:rPr>
              <a:t>Záření gama </a:t>
            </a:r>
            <a:r>
              <a:rPr lang="cs-CZ" sz="3600" u="sng" dirty="0" smtClean="0">
                <a:solidFill>
                  <a:srgbClr val="009900"/>
                </a:solidFill>
                <a:effectLst/>
                <a:sym typeface="Symbol"/>
              </a:rPr>
              <a:t>:</a:t>
            </a:r>
            <a:endParaRPr lang="cs-CZ" sz="3600" u="sng" dirty="0">
              <a:solidFill>
                <a:srgbClr val="009900"/>
              </a:solidFill>
              <a:effectLst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357562"/>
            <a:ext cx="3000376" cy="2965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cs-CZ" sz="2800" b="1" dirty="0" smtClean="0">
                <a:solidFill>
                  <a:srgbClr val="660066"/>
                </a:solidFill>
              </a:rPr>
              <a:t>V jaderných bombách a jaderných reaktorech.</a:t>
            </a:r>
          </a:p>
          <a:p>
            <a:pPr>
              <a:buFont typeface="Wingdings" pitchFamily="2" charset="2"/>
              <a:buChar char="q"/>
            </a:pPr>
            <a:r>
              <a:rPr lang="cs-CZ" sz="2800" b="1" dirty="0" smtClean="0">
                <a:solidFill>
                  <a:srgbClr val="660066"/>
                </a:solidFill>
              </a:rPr>
              <a:t>Tvoří ho proud letících neutronů.</a:t>
            </a:r>
          </a:p>
          <a:p>
            <a:pPr>
              <a:buFont typeface="Wingdings" pitchFamily="2" charset="2"/>
              <a:buChar char="q"/>
            </a:pPr>
            <a:r>
              <a:rPr lang="cs-CZ" sz="2800" b="1" dirty="0" smtClean="0">
                <a:solidFill>
                  <a:srgbClr val="660066"/>
                </a:solidFill>
              </a:rPr>
              <a:t>Je nejpronikavější, protože neutrony nemají elektrický náboj a nepůsobí  na ně odpudivé síly atomových jader.</a:t>
            </a:r>
          </a:p>
          <a:p>
            <a:pPr>
              <a:buFont typeface="Wingdings" pitchFamily="2" charset="2"/>
              <a:buChar char="q"/>
            </a:pPr>
            <a:r>
              <a:rPr lang="cs-CZ" sz="2800" b="1" dirty="0" smtClean="0">
                <a:solidFill>
                  <a:srgbClr val="660066"/>
                </a:solidFill>
              </a:rPr>
              <a:t>Před neutronovým zářením chrání silná vrstva vody nebo betonu.</a:t>
            </a:r>
            <a:endParaRPr lang="cs-CZ" sz="2800" b="1" dirty="0">
              <a:solidFill>
                <a:srgbClr val="660066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u="sng" dirty="0" smtClean="0">
                <a:solidFill>
                  <a:srgbClr val="9900CC"/>
                </a:solidFill>
                <a:effectLst/>
              </a:rPr>
              <a:t>Záření neutronové:</a:t>
            </a:r>
            <a:endParaRPr lang="cs-CZ" sz="3200" u="sng" dirty="0">
              <a:solidFill>
                <a:srgbClr val="9900CC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u="sng" dirty="0" smtClean="0">
                <a:solidFill>
                  <a:srgbClr val="0000FF"/>
                </a:solidFill>
                <a:effectLst/>
              </a:rPr>
              <a:t>Záření alfa, beta, gama:</a:t>
            </a:r>
            <a:endParaRPr lang="cs-CZ" sz="3600" u="sng" dirty="0">
              <a:solidFill>
                <a:srgbClr val="0000FF"/>
              </a:solidFill>
              <a:effectLst/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64924" y="1857364"/>
            <a:ext cx="5542583" cy="385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cs-CZ" sz="2800" b="1" dirty="0" smtClean="0">
                <a:solidFill>
                  <a:srgbClr val="009900"/>
                </a:solidFill>
              </a:rPr>
              <a:t>Je důležitou vlastností radionuklidů.</a:t>
            </a:r>
          </a:p>
          <a:p>
            <a:pPr>
              <a:buFont typeface="Wingdings" pitchFamily="2" charset="2"/>
              <a:buChar char="q"/>
            </a:pPr>
            <a:r>
              <a:rPr lang="cs-CZ" sz="2800" b="1" dirty="0" smtClean="0">
                <a:solidFill>
                  <a:srgbClr val="009900"/>
                </a:solidFill>
              </a:rPr>
              <a:t>Je to doba, za kterou se přemění polovina z celkového počtu jader v daném množství radionuklidu.</a:t>
            </a:r>
          </a:p>
          <a:p>
            <a:pPr>
              <a:buFont typeface="Wingdings" pitchFamily="2" charset="2"/>
              <a:buChar char="q"/>
            </a:pPr>
            <a:r>
              <a:rPr lang="cs-CZ" sz="2800" b="1" dirty="0" smtClean="0">
                <a:solidFill>
                  <a:srgbClr val="009900"/>
                </a:solidFill>
              </a:rPr>
              <a:t>Některé mají velmi krátký poločas přeměny, několik sekund, jiné naopak dlouhý.</a:t>
            </a:r>
          </a:p>
          <a:p>
            <a:pPr>
              <a:buFont typeface="Wingdings" pitchFamily="2" charset="2"/>
              <a:buChar char="q"/>
            </a:pPr>
            <a:r>
              <a:rPr lang="cs-CZ" sz="2800" b="1" dirty="0" smtClean="0">
                <a:solidFill>
                  <a:srgbClr val="009900"/>
                </a:solidFill>
              </a:rPr>
              <a:t>Radon má poločas přeměny 3,8 dne, radium 1 620 roků a uran 238 dokonce 4,5 miliardy let. </a:t>
            </a:r>
          </a:p>
          <a:p>
            <a:pPr>
              <a:buNone/>
            </a:pPr>
            <a:endParaRPr lang="cs-CZ" sz="2800" b="1" dirty="0">
              <a:solidFill>
                <a:srgbClr val="009900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u="sng" dirty="0" smtClean="0">
                <a:solidFill>
                  <a:srgbClr val="FF0000"/>
                </a:solidFill>
                <a:effectLst/>
              </a:rPr>
              <a:t>Poločas přeměny:</a:t>
            </a:r>
            <a:endParaRPr lang="cs-CZ" sz="3600" u="sng" dirty="0">
              <a:solidFill>
                <a:srgbClr val="FF000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078621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cs-CZ" sz="2800" b="1" dirty="0" smtClean="0">
                <a:solidFill>
                  <a:srgbClr val="9900FF"/>
                </a:solidFill>
              </a:rPr>
              <a:t>Jsou :</a:t>
            </a:r>
          </a:p>
          <a:p>
            <a:pPr marL="624078" indent="-514350">
              <a:buAutoNum type="alphaLcParenR"/>
            </a:pPr>
            <a:r>
              <a:rPr lang="cs-CZ" sz="2800" b="1" u="sng" dirty="0" smtClean="0">
                <a:solidFill>
                  <a:srgbClr val="660066"/>
                </a:solidFill>
              </a:rPr>
              <a:t>přirozené</a:t>
            </a:r>
            <a:r>
              <a:rPr lang="cs-CZ" sz="2800" b="1" dirty="0" smtClean="0">
                <a:solidFill>
                  <a:srgbClr val="9900FF"/>
                </a:solidFill>
              </a:rPr>
              <a:t> (existují v přírodě) – bylo zjištěno asi 50 radionuklidů v přírodě (radium, radon..)</a:t>
            </a:r>
          </a:p>
          <a:p>
            <a:pPr marL="624078" indent="-514350">
              <a:buAutoNum type="alphaLcParenR"/>
            </a:pPr>
            <a:r>
              <a:rPr lang="cs-CZ" sz="2800" b="1" u="sng" dirty="0" smtClean="0">
                <a:solidFill>
                  <a:srgbClr val="660066"/>
                </a:solidFill>
              </a:rPr>
              <a:t>umělé (vyrobené</a:t>
            </a:r>
            <a:r>
              <a:rPr lang="cs-CZ" sz="2800" b="1" dirty="0" smtClean="0">
                <a:solidFill>
                  <a:srgbClr val="9900FF"/>
                </a:solidFill>
              </a:rPr>
              <a:t>) – několik tisíc, nacházejí důležité použité ve vědě, technice i lékařství.</a:t>
            </a:r>
          </a:p>
          <a:p>
            <a:pPr marL="624078" indent="-514350">
              <a:buNone/>
            </a:pPr>
            <a:r>
              <a:rPr lang="cs-CZ" sz="2800" b="1" dirty="0" smtClean="0">
                <a:solidFill>
                  <a:srgbClr val="9900FF"/>
                </a:solidFill>
              </a:rPr>
              <a:t>Nežádoucí umělé radionuklidy se dostaly do přírody při provádění zkoušek jaderných zbraní v ovzduší a při některých jaderných haváriích.</a:t>
            </a:r>
          </a:p>
          <a:p>
            <a:pPr marL="624078" indent="-514350">
              <a:buNone/>
            </a:pPr>
            <a:r>
              <a:rPr lang="cs-CZ" sz="2800" b="1" dirty="0" smtClean="0">
                <a:solidFill>
                  <a:srgbClr val="9900FF"/>
                </a:solidFill>
              </a:rPr>
              <a:t>Problematické je jedovaté plutonium 239, které vzniká v jaderných reaktorech, používá se k výrobě jaderných zbraní.</a:t>
            </a:r>
          </a:p>
          <a:p>
            <a:pPr marL="624078" indent="-514350">
              <a:buNone/>
            </a:pPr>
            <a:endParaRPr lang="cs-CZ" sz="2800" b="1" dirty="0">
              <a:solidFill>
                <a:srgbClr val="9900FF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cs-CZ" sz="3600" b="0" u="sng" dirty="0" smtClean="0">
                <a:solidFill>
                  <a:srgbClr val="D60093"/>
                </a:solidFill>
                <a:effectLst/>
              </a:rPr>
              <a:t>Radionuklidy:</a:t>
            </a:r>
            <a:endParaRPr lang="cs-CZ" sz="3600" b="0" u="sng" dirty="0">
              <a:solidFill>
                <a:srgbClr val="D60093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42844" y="571480"/>
            <a:ext cx="2500330" cy="1928826"/>
          </a:xfrm>
        </p:spPr>
        <p:txBody>
          <a:bodyPr>
            <a:normAutofit/>
          </a:bodyPr>
          <a:lstStyle/>
          <a:p>
            <a:r>
              <a:rPr lang="cs-CZ" sz="2400" dirty="0" smtClean="0">
                <a:solidFill>
                  <a:srgbClr val="660066"/>
                </a:solidFill>
                <a:effectLst/>
              </a:rPr>
              <a:t>Ukázky řad radioaktivních přeměn:</a:t>
            </a:r>
            <a:endParaRPr lang="cs-CZ" sz="2400" dirty="0">
              <a:solidFill>
                <a:srgbClr val="660066"/>
              </a:solidFill>
              <a:effectLst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145688"/>
            <a:ext cx="6309955" cy="6259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857232"/>
            <a:ext cx="4329114" cy="5150059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cs-CZ" sz="2800" b="1" dirty="0" smtClean="0">
                <a:solidFill>
                  <a:srgbClr val="FF0000"/>
                </a:solidFill>
              </a:rPr>
              <a:t>mluvíme-li o rozbití atomu, máme na mysli rozbití atomového jádra,</a:t>
            </a:r>
          </a:p>
          <a:p>
            <a:pPr>
              <a:buFont typeface="Wingdings" pitchFamily="2" charset="2"/>
              <a:buChar char="q"/>
            </a:pPr>
            <a:r>
              <a:rPr lang="cs-CZ" sz="2800" b="1" dirty="0" smtClean="0">
                <a:solidFill>
                  <a:srgbClr val="FF0000"/>
                </a:solidFill>
              </a:rPr>
              <a:t>to je mnohem obtížnější než odtrhnout od atomu elektron a vyžaduje to asi milionkrát větší energii.</a:t>
            </a:r>
            <a:endParaRPr lang="cs-CZ" sz="2800" b="1" dirty="0">
              <a:solidFill>
                <a:srgbClr val="FF0000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cs-CZ" sz="3600" u="sng" dirty="0" smtClean="0">
                <a:solidFill>
                  <a:srgbClr val="009900"/>
                </a:solidFill>
              </a:rPr>
              <a:t>Atomy:</a:t>
            </a:r>
            <a:endParaRPr lang="cs-CZ" sz="3600" u="sng" dirty="0">
              <a:solidFill>
                <a:srgbClr val="0099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1928802"/>
            <a:ext cx="3890966" cy="3890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40048"/>
          </a:xfrm>
        </p:spPr>
        <p:txBody>
          <a:bodyPr>
            <a:normAutofit fontScale="90000"/>
          </a:bodyPr>
          <a:lstStyle/>
          <a:p>
            <a:r>
              <a:rPr lang="cs-CZ" sz="3600" dirty="0" smtClean="0">
                <a:solidFill>
                  <a:srgbClr val="009900"/>
                </a:solidFill>
                <a:effectLst/>
              </a:rPr>
              <a:t>Otázky:</a:t>
            </a:r>
            <a:br>
              <a:rPr lang="cs-CZ" sz="3600" dirty="0" smtClean="0">
                <a:solidFill>
                  <a:srgbClr val="009900"/>
                </a:solidFill>
                <a:effectLst/>
              </a:rPr>
            </a:br>
            <a:r>
              <a:rPr lang="cs-CZ" sz="3200" dirty="0" smtClean="0">
                <a:solidFill>
                  <a:srgbClr val="009900"/>
                </a:solidFill>
                <a:effectLst/>
              </a:rPr>
              <a:t>1) Z jakých částic se atom skládá a jak jsou v něm uspořádány?</a:t>
            </a:r>
            <a:br>
              <a:rPr lang="cs-CZ" sz="3200" dirty="0" smtClean="0">
                <a:solidFill>
                  <a:srgbClr val="009900"/>
                </a:solidFill>
                <a:effectLst/>
              </a:rPr>
            </a:br>
            <a:r>
              <a:rPr lang="cs-CZ" sz="3200" dirty="0" smtClean="0">
                <a:solidFill>
                  <a:srgbClr val="009900"/>
                </a:solidFill>
                <a:effectLst/>
              </a:rPr>
              <a:t/>
            </a:r>
            <a:br>
              <a:rPr lang="cs-CZ" sz="3200" dirty="0" smtClean="0">
                <a:solidFill>
                  <a:srgbClr val="009900"/>
                </a:solidFill>
                <a:effectLst/>
              </a:rPr>
            </a:br>
            <a:r>
              <a:rPr lang="cs-CZ" sz="3200" dirty="0" smtClean="0">
                <a:solidFill>
                  <a:srgbClr val="009900"/>
                </a:solidFill>
                <a:effectLst/>
              </a:rPr>
              <a:t>2) Jaký elektrický náboj má elektron, proton a neutron?</a:t>
            </a:r>
            <a:endParaRPr lang="cs-CZ" sz="3200" dirty="0">
              <a:solidFill>
                <a:srgbClr val="009900"/>
              </a:solidFill>
              <a:effectLst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2928934"/>
            <a:ext cx="4167190" cy="3646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3000372"/>
            <a:ext cx="8229600" cy="3006919"/>
          </a:xfrm>
        </p:spPr>
        <p:txBody>
          <a:bodyPr>
            <a:normAutofit lnSpcReduction="10000"/>
          </a:bodyPr>
          <a:lstStyle/>
          <a:p>
            <a:pPr marL="624078" indent="-514350">
              <a:buAutoNum type="alphaLcParenR"/>
            </a:pPr>
            <a:r>
              <a:rPr lang="cs-CZ" sz="2800" b="1" dirty="0" smtClean="0">
                <a:solidFill>
                  <a:srgbClr val="00CC00"/>
                </a:solidFill>
              </a:rPr>
              <a:t>Rozměry atomového jádra jsou asi stotisíckrát menší než rozměry atomu.</a:t>
            </a:r>
          </a:p>
          <a:p>
            <a:pPr marL="624078" indent="-514350">
              <a:buAutoNum type="alphaLcParenR"/>
            </a:pPr>
            <a:r>
              <a:rPr lang="cs-CZ" sz="2800" b="1" dirty="0" smtClean="0">
                <a:solidFill>
                  <a:srgbClr val="00CC00"/>
                </a:solidFill>
              </a:rPr>
              <a:t>Rozměry atomového jádra jsou asi desetkrát menší než rozměry atomu.</a:t>
            </a:r>
          </a:p>
          <a:p>
            <a:pPr marL="624078" indent="-514350">
              <a:buAutoNum type="alphaLcParenR"/>
            </a:pPr>
            <a:r>
              <a:rPr lang="cs-CZ" sz="2800" b="1" dirty="0" smtClean="0">
                <a:solidFill>
                  <a:srgbClr val="00CC00"/>
                </a:solidFill>
              </a:rPr>
              <a:t>Kdybychom zvětšili atom do velikosti sportovní haly, jádro by bylo jako kulička o průměru 1 mm.</a:t>
            </a:r>
            <a:endParaRPr lang="cs-CZ" sz="2800" b="1" dirty="0">
              <a:solidFill>
                <a:srgbClr val="00CC00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82858"/>
          </a:xfrm>
        </p:spPr>
        <p:txBody>
          <a:bodyPr>
            <a:normAutofit/>
          </a:bodyPr>
          <a:lstStyle/>
          <a:p>
            <a:r>
              <a:rPr lang="cs-CZ" sz="3600" dirty="0" smtClean="0">
                <a:solidFill>
                  <a:srgbClr val="FF0066"/>
                </a:solidFill>
                <a:effectLst/>
              </a:rPr>
              <a:t>3) Jaké jsou rozměry atomového jádra v porovnání s rozměry atomu?</a:t>
            </a:r>
            <a:br>
              <a:rPr lang="cs-CZ" sz="3600" dirty="0" smtClean="0">
                <a:solidFill>
                  <a:srgbClr val="FF0066"/>
                </a:solidFill>
                <a:effectLst/>
              </a:rPr>
            </a:br>
            <a:r>
              <a:rPr lang="cs-CZ" sz="3600" u="sng" dirty="0" smtClean="0">
                <a:solidFill>
                  <a:srgbClr val="FF0066"/>
                </a:solidFill>
                <a:effectLst/>
              </a:rPr>
              <a:t>Vyber správnou odpověď:</a:t>
            </a:r>
            <a:br>
              <a:rPr lang="cs-CZ" sz="3600" u="sng" dirty="0" smtClean="0">
                <a:solidFill>
                  <a:srgbClr val="FF0066"/>
                </a:solidFill>
                <a:effectLst/>
              </a:rPr>
            </a:br>
            <a:r>
              <a:rPr lang="cs-CZ" sz="3600" u="sng" dirty="0" smtClean="0">
                <a:solidFill>
                  <a:srgbClr val="FF0066"/>
                </a:solidFill>
                <a:effectLst/>
              </a:rPr>
              <a:t>(správně může být více odpovědí)</a:t>
            </a:r>
            <a:endParaRPr lang="cs-CZ" sz="3600" u="sng" dirty="0">
              <a:solidFill>
                <a:srgbClr val="FF0066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2" dur="indefinite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Times New Roma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6" dur="indefinite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Times New Roma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2500307"/>
            <a:ext cx="8229600" cy="2071702"/>
          </a:xfrm>
        </p:spPr>
        <p:txBody>
          <a:bodyPr>
            <a:normAutofit/>
          </a:bodyPr>
          <a:lstStyle/>
          <a:p>
            <a:pPr marL="624078" indent="-514350">
              <a:buAutoNum type="alphaLcParenR"/>
            </a:pPr>
            <a:r>
              <a:rPr lang="cs-CZ" sz="3200" b="1" dirty="0" smtClean="0">
                <a:solidFill>
                  <a:srgbClr val="660066"/>
                </a:solidFill>
              </a:rPr>
              <a:t>Počet protonů v jádře.</a:t>
            </a:r>
          </a:p>
          <a:p>
            <a:pPr marL="624078" indent="-514350">
              <a:buAutoNum type="alphaLcParenR"/>
            </a:pPr>
            <a:r>
              <a:rPr lang="cs-CZ" sz="3200" b="1" dirty="0" smtClean="0">
                <a:solidFill>
                  <a:srgbClr val="660066"/>
                </a:solidFill>
              </a:rPr>
              <a:t>Celkový počet nukleonů v jádře.</a:t>
            </a:r>
          </a:p>
          <a:p>
            <a:pPr marL="624078" indent="-514350">
              <a:buAutoNum type="alphaLcParenR"/>
            </a:pPr>
            <a:r>
              <a:rPr lang="cs-CZ" sz="3200" b="1" dirty="0" smtClean="0">
                <a:solidFill>
                  <a:srgbClr val="660066"/>
                </a:solidFill>
              </a:rPr>
              <a:t>Počet protonů a neutronů v jádře.</a:t>
            </a:r>
            <a:endParaRPr lang="cs-CZ" sz="3200" b="1" dirty="0">
              <a:solidFill>
                <a:srgbClr val="660066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11354"/>
          </a:xfrm>
        </p:spPr>
        <p:txBody>
          <a:bodyPr>
            <a:normAutofit/>
          </a:bodyPr>
          <a:lstStyle/>
          <a:p>
            <a:r>
              <a:rPr lang="cs-CZ" sz="3600" dirty="0" smtClean="0">
                <a:solidFill>
                  <a:srgbClr val="0000FF"/>
                </a:solidFill>
                <a:effectLst/>
              </a:rPr>
              <a:t>4) Co nám udává nukleonové číslo?</a:t>
            </a:r>
            <a:br>
              <a:rPr lang="cs-CZ" sz="3600" dirty="0" smtClean="0">
                <a:solidFill>
                  <a:srgbClr val="0000FF"/>
                </a:solidFill>
                <a:effectLst/>
              </a:rPr>
            </a:br>
            <a:r>
              <a:rPr lang="cs-CZ" sz="3600" u="sng" dirty="0" smtClean="0">
                <a:solidFill>
                  <a:srgbClr val="0000FF"/>
                </a:solidFill>
                <a:effectLst/>
              </a:rPr>
              <a:t>Vyber správnou odpověď:</a:t>
            </a:r>
            <a:br>
              <a:rPr lang="cs-CZ" sz="3600" u="sng" dirty="0" smtClean="0">
                <a:solidFill>
                  <a:srgbClr val="0000FF"/>
                </a:solidFill>
                <a:effectLst/>
              </a:rPr>
            </a:br>
            <a:r>
              <a:rPr lang="cs-CZ" sz="3600" u="sng" dirty="0" smtClean="0">
                <a:solidFill>
                  <a:srgbClr val="0000FF"/>
                </a:solidFill>
                <a:effectLst/>
              </a:rPr>
              <a:t>(správně může být více odpovědí)</a:t>
            </a:r>
            <a:endParaRPr lang="cs-CZ" sz="3600" u="sng" dirty="0">
              <a:solidFill>
                <a:srgbClr val="0000FF"/>
              </a:solidFill>
              <a:effectLst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4857760"/>
            <a:ext cx="5980268" cy="1181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2714620"/>
            <a:ext cx="8229600" cy="3292671"/>
          </a:xfrm>
        </p:spPr>
        <p:txBody>
          <a:bodyPr>
            <a:normAutofit/>
          </a:bodyPr>
          <a:lstStyle/>
          <a:p>
            <a:pPr marL="624078" indent="-514350">
              <a:buAutoNum type="alphaLcParenR"/>
            </a:pPr>
            <a:r>
              <a:rPr lang="cs-CZ" sz="2800" b="1" dirty="0" smtClean="0">
                <a:solidFill>
                  <a:srgbClr val="FF0000"/>
                </a:solidFill>
              </a:rPr>
              <a:t>Látky složené z atomů, které mají stejné protonové číslo.</a:t>
            </a:r>
          </a:p>
          <a:p>
            <a:pPr marL="624078" indent="-514350">
              <a:buAutoNum type="alphaLcParenR"/>
            </a:pPr>
            <a:r>
              <a:rPr lang="cs-CZ" sz="2800" b="1" dirty="0" smtClean="0">
                <a:solidFill>
                  <a:srgbClr val="FF0000"/>
                </a:solidFill>
              </a:rPr>
              <a:t>Látky složené z atomů, které mají stejné nukleonové číslo.</a:t>
            </a:r>
          </a:p>
          <a:p>
            <a:pPr marL="624078" indent="-514350">
              <a:buAutoNum type="alphaLcParenR"/>
            </a:pPr>
            <a:r>
              <a:rPr lang="cs-CZ" sz="2800" b="1" dirty="0" smtClean="0">
                <a:solidFill>
                  <a:srgbClr val="FF0000"/>
                </a:solidFill>
              </a:rPr>
              <a:t>Látky složené z atomů, které mají stejné protonové i nukleonové číslo.</a:t>
            </a:r>
            <a:endParaRPr lang="cs-CZ" sz="2800" b="1" dirty="0">
              <a:solidFill>
                <a:srgbClr val="FF0000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54230"/>
          </a:xfrm>
        </p:spPr>
        <p:txBody>
          <a:bodyPr>
            <a:normAutofit/>
          </a:bodyPr>
          <a:lstStyle/>
          <a:p>
            <a:r>
              <a:rPr lang="cs-CZ" sz="3200" dirty="0" smtClean="0">
                <a:solidFill>
                  <a:srgbClr val="0033CC"/>
                </a:solidFill>
                <a:effectLst/>
              </a:rPr>
              <a:t>5) Vysvětli význam pojmu „nuklidy“.</a:t>
            </a:r>
            <a:br>
              <a:rPr lang="cs-CZ" sz="3200" dirty="0" smtClean="0">
                <a:solidFill>
                  <a:srgbClr val="0033CC"/>
                </a:solidFill>
                <a:effectLst/>
              </a:rPr>
            </a:br>
            <a:r>
              <a:rPr lang="cs-CZ" sz="3200" u="sng" dirty="0" smtClean="0">
                <a:solidFill>
                  <a:srgbClr val="0033CC"/>
                </a:solidFill>
                <a:effectLst/>
              </a:rPr>
              <a:t>Pomůže Ti výběr různých odpovědí???</a:t>
            </a:r>
            <a:endParaRPr lang="cs-CZ" sz="3200" u="sng" dirty="0">
              <a:solidFill>
                <a:srgbClr val="0033CC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785927"/>
            <a:ext cx="8229600" cy="2786081"/>
          </a:xfrm>
        </p:spPr>
        <p:txBody>
          <a:bodyPr>
            <a:normAutofit/>
          </a:bodyPr>
          <a:lstStyle/>
          <a:p>
            <a:pPr marL="624078" indent="-514350">
              <a:buAutoNum type="alphaLcParenR"/>
            </a:pPr>
            <a:r>
              <a:rPr lang="cs-CZ" sz="2800" b="1" dirty="0" smtClean="0">
                <a:solidFill>
                  <a:srgbClr val="000099"/>
                </a:solidFill>
              </a:rPr>
              <a:t>Mají-li dva atomy stejné protonové číslo, ale různé nukleonové číslo, jsou to dva izotopy téhož prvku.</a:t>
            </a:r>
          </a:p>
          <a:p>
            <a:pPr marL="624078" indent="-514350">
              <a:buAutoNum type="alphaLcParenR"/>
            </a:pPr>
            <a:r>
              <a:rPr lang="cs-CZ" sz="2800" b="1" dirty="0" smtClean="0">
                <a:solidFill>
                  <a:srgbClr val="000099"/>
                </a:solidFill>
              </a:rPr>
              <a:t>Mají-li dva atomy stejné protonové číslo a stejné nukleonové číslo, jsou to dva izotopy téhož prvku.</a:t>
            </a:r>
            <a:endParaRPr lang="cs-CZ" sz="2800" b="1" dirty="0">
              <a:solidFill>
                <a:srgbClr val="000099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6974"/>
          </a:xfrm>
        </p:spPr>
        <p:txBody>
          <a:bodyPr>
            <a:normAutofit/>
          </a:bodyPr>
          <a:lstStyle/>
          <a:p>
            <a:r>
              <a:rPr lang="cs-CZ" sz="3200" dirty="0" smtClean="0">
                <a:solidFill>
                  <a:srgbClr val="009999"/>
                </a:solidFill>
                <a:effectLst/>
              </a:rPr>
              <a:t>6) Vysvětli význam pojmu „izotop“</a:t>
            </a:r>
            <a:br>
              <a:rPr lang="cs-CZ" sz="3200" dirty="0" smtClean="0">
                <a:solidFill>
                  <a:srgbClr val="009999"/>
                </a:solidFill>
                <a:effectLst/>
              </a:rPr>
            </a:br>
            <a:r>
              <a:rPr lang="cs-CZ" sz="3200" u="sng" dirty="0" smtClean="0">
                <a:solidFill>
                  <a:srgbClr val="009999"/>
                </a:solidFill>
                <a:effectLst/>
              </a:rPr>
              <a:t>Pomůže Ti výběr různých odpovědí???</a:t>
            </a:r>
            <a:endParaRPr lang="cs-CZ" sz="3200" u="sng" dirty="0">
              <a:solidFill>
                <a:srgbClr val="009999"/>
              </a:solidFill>
              <a:effectLst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5" y="4500570"/>
            <a:ext cx="2762253" cy="2071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2" dur="indefinite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Times New Roma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2857496"/>
            <a:ext cx="8229600" cy="3149795"/>
          </a:xfrm>
        </p:spPr>
        <p:txBody>
          <a:bodyPr>
            <a:normAutofit/>
          </a:bodyPr>
          <a:lstStyle/>
          <a:p>
            <a:pPr marL="624078" indent="-514350">
              <a:buAutoNum type="alphaLcParenR"/>
            </a:pPr>
            <a:r>
              <a:rPr lang="cs-CZ" sz="2800" b="1" dirty="0" smtClean="0">
                <a:solidFill>
                  <a:srgbClr val="009900"/>
                </a:solidFill>
              </a:rPr>
              <a:t>Vyzařování jaderného záření stabilními jádry atomů.</a:t>
            </a:r>
          </a:p>
          <a:p>
            <a:pPr marL="624078" indent="-514350">
              <a:buAutoNum type="alphaLcParenR"/>
            </a:pPr>
            <a:r>
              <a:rPr lang="cs-CZ" sz="2800" b="1" dirty="0" smtClean="0">
                <a:solidFill>
                  <a:srgbClr val="009900"/>
                </a:solidFill>
              </a:rPr>
              <a:t>Vyzařování jaderného záření nestabilními jádry atomů.</a:t>
            </a:r>
          </a:p>
          <a:p>
            <a:pPr marL="624078" indent="-514350">
              <a:buAutoNum type="alphaLcParenR"/>
            </a:pPr>
            <a:r>
              <a:rPr lang="cs-CZ" sz="2800" b="1" dirty="0" smtClean="0">
                <a:solidFill>
                  <a:srgbClr val="009900"/>
                </a:solidFill>
              </a:rPr>
              <a:t>Vyzařování jaderného záření stabilními nuklidy.</a:t>
            </a:r>
            <a:endParaRPr lang="cs-CZ" sz="2800" b="1" dirty="0">
              <a:solidFill>
                <a:srgbClr val="009900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82792"/>
          </a:xfrm>
        </p:spPr>
        <p:txBody>
          <a:bodyPr>
            <a:normAutofit/>
          </a:bodyPr>
          <a:lstStyle/>
          <a:p>
            <a:r>
              <a:rPr lang="cs-CZ" sz="3600" dirty="0" smtClean="0">
                <a:solidFill>
                  <a:srgbClr val="660033"/>
                </a:solidFill>
                <a:effectLst/>
              </a:rPr>
              <a:t>7) Co je radioaktivita?</a:t>
            </a:r>
            <a:br>
              <a:rPr lang="cs-CZ" sz="3600" dirty="0" smtClean="0">
                <a:solidFill>
                  <a:srgbClr val="660033"/>
                </a:solidFill>
                <a:effectLst/>
              </a:rPr>
            </a:br>
            <a:r>
              <a:rPr lang="cs-CZ" sz="3600" u="sng" dirty="0" smtClean="0">
                <a:solidFill>
                  <a:srgbClr val="660033"/>
                </a:solidFill>
                <a:effectLst/>
              </a:rPr>
              <a:t>Vyber správnou odpověď:</a:t>
            </a:r>
            <a:endParaRPr lang="cs-CZ" sz="3600" u="sng" dirty="0">
              <a:solidFill>
                <a:srgbClr val="660033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2714620"/>
            <a:ext cx="4614866" cy="3292671"/>
          </a:xfrm>
        </p:spPr>
        <p:txBody>
          <a:bodyPr>
            <a:normAutofit/>
          </a:bodyPr>
          <a:lstStyle/>
          <a:p>
            <a:pPr marL="624078" indent="-514350">
              <a:buAutoNum type="alphaLcParenR"/>
            </a:pPr>
            <a:r>
              <a:rPr lang="cs-CZ" sz="3200" b="1" dirty="0" smtClean="0">
                <a:solidFill>
                  <a:schemeClr val="bg2">
                    <a:lumMod val="50000"/>
                  </a:schemeClr>
                </a:solidFill>
              </a:rPr>
              <a:t>Záření alfa.</a:t>
            </a:r>
          </a:p>
          <a:p>
            <a:pPr marL="624078" indent="-514350">
              <a:buAutoNum type="alphaLcParenR"/>
            </a:pPr>
            <a:r>
              <a:rPr lang="cs-CZ" sz="3200" b="1" dirty="0" smtClean="0">
                <a:solidFill>
                  <a:schemeClr val="bg2">
                    <a:lumMod val="50000"/>
                  </a:schemeClr>
                </a:solidFill>
              </a:rPr>
              <a:t>Záření beta.</a:t>
            </a:r>
          </a:p>
          <a:p>
            <a:pPr marL="624078" indent="-514350">
              <a:buAutoNum type="alphaLcParenR"/>
            </a:pPr>
            <a:r>
              <a:rPr lang="cs-CZ" sz="3200" b="1" dirty="0" smtClean="0">
                <a:solidFill>
                  <a:schemeClr val="bg2">
                    <a:lumMod val="50000"/>
                  </a:schemeClr>
                </a:solidFill>
              </a:rPr>
              <a:t>Záření gama.</a:t>
            </a:r>
          </a:p>
          <a:p>
            <a:pPr marL="624078" indent="-514350">
              <a:buAutoNum type="alphaLcParenR"/>
            </a:pPr>
            <a:r>
              <a:rPr lang="cs-CZ" sz="3200" b="1" dirty="0" smtClean="0">
                <a:solidFill>
                  <a:schemeClr val="bg2">
                    <a:lumMod val="50000"/>
                  </a:schemeClr>
                </a:solidFill>
              </a:rPr>
              <a:t>Záření neutronové.</a:t>
            </a:r>
            <a:endParaRPr lang="cs-CZ" sz="32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54230"/>
          </a:xfrm>
        </p:spPr>
        <p:txBody>
          <a:bodyPr>
            <a:normAutofit/>
          </a:bodyPr>
          <a:lstStyle/>
          <a:p>
            <a:r>
              <a:rPr lang="cs-CZ" sz="3200" dirty="0" smtClean="0">
                <a:solidFill>
                  <a:srgbClr val="CC3300"/>
                </a:solidFill>
                <a:effectLst/>
              </a:rPr>
              <a:t>8) Které záření je nejpronikavější?</a:t>
            </a:r>
            <a:br>
              <a:rPr lang="cs-CZ" sz="3200" dirty="0" smtClean="0">
                <a:solidFill>
                  <a:srgbClr val="CC3300"/>
                </a:solidFill>
                <a:effectLst/>
              </a:rPr>
            </a:br>
            <a:r>
              <a:rPr lang="cs-CZ" sz="3200" u="sng" dirty="0" smtClean="0">
                <a:solidFill>
                  <a:srgbClr val="CC3300"/>
                </a:solidFill>
                <a:effectLst/>
              </a:rPr>
              <a:t>Vyber správnou odpověď:</a:t>
            </a:r>
            <a:br>
              <a:rPr lang="cs-CZ" sz="3200" u="sng" dirty="0" smtClean="0">
                <a:solidFill>
                  <a:srgbClr val="CC3300"/>
                </a:solidFill>
                <a:effectLst/>
              </a:rPr>
            </a:br>
            <a:r>
              <a:rPr lang="cs-CZ" sz="3200" u="sng" dirty="0" smtClean="0">
                <a:solidFill>
                  <a:srgbClr val="CC3300"/>
                </a:solidFill>
                <a:effectLst/>
              </a:rPr>
              <a:t>(správně může být více odpovědí)</a:t>
            </a:r>
            <a:endParaRPr lang="cs-CZ" sz="3200" u="sng" dirty="0">
              <a:solidFill>
                <a:srgbClr val="CC3300"/>
              </a:solidFill>
              <a:effectLst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2285992"/>
            <a:ext cx="3181805" cy="3932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2714620"/>
            <a:ext cx="8229600" cy="3292671"/>
          </a:xfrm>
        </p:spPr>
        <p:txBody>
          <a:bodyPr>
            <a:normAutofit/>
          </a:bodyPr>
          <a:lstStyle/>
          <a:p>
            <a:pPr marL="624078" indent="-514350">
              <a:buAutoNum type="alphaLcParenR"/>
            </a:pPr>
            <a:r>
              <a:rPr lang="cs-CZ" sz="3200" b="1" dirty="0" smtClean="0">
                <a:solidFill>
                  <a:srgbClr val="00FF00"/>
                </a:solidFill>
              </a:rPr>
              <a:t>Doba, za kterou se přemění právě polovina z celkového počtu jader radionuklidu.</a:t>
            </a:r>
          </a:p>
          <a:p>
            <a:pPr marL="624078" indent="-514350">
              <a:buAutoNum type="alphaLcParenR"/>
            </a:pPr>
            <a:r>
              <a:rPr lang="cs-CZ" sz="3200" b="1" dirty="0" smtClean="0">
                <a:solidFill>
                  <a:srgbClr val="00FF00"/>
                </a:solidFill>
              </a:rPr>
              <a:t>Doba, za kterou se přemění celá část radionuklidu.</a:t>
            </a:r>
            <a:endParaRPr lang="cs-CZ" sz="3200" b="1" dirty="0">
              <a:solidFill>
                <a:srgbClr val="00FF00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54230"/>
          </a:xfrm>
        </p:spPr>
        <p:txBody>
          <a:bodyPr>
            <a:normAutofit/>
          </a:bodyPr>
          <a:lstStyle/>
          <a:p>
            <a:r>
              <a:rPr lang="cs-CZ" sz="3600" dirty="0" smtClean="0">
                <a:solidFill>
                  <a:srgbClr val="660066"/>
                </a:solidFill>
                <a:effectLst/>
              </a:rPr>
              <a:t>9) Co znamená poločas přeměny?</a:t>
            </a:r>
            <a:br>
              <a:rPr lang="cs-CZ" sz="3600" dirty="0" smtClean="0">
                <a:solidFill>
                  <a:srgbClr val="660066"/>
                </a:solidFill>
                <a:effectLst/>
              </a:rPr>
            </a:br>
            <a:r>
              <a:rPr lang="cs-CZ" sz="3600" u="sng" dirty="0" smtClean="0">
                <a:solidFill>
                  <a:srgbClr val="660066"/>
                </a:solidFill>
                <a:effectLst/>
              </a:rPr>
              <a:t>Vyber správnou odpověď:</a:t>
            </a:r>
            <a:endParaRPr lang="cs-CZ" sz="3600" u="sng" dirty="0">
              <a:solidFill>
                <a:srgbClr val="660066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2" dur="indefinite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Times New Roma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2143116"/>
            <a:ext cx="8229600" cy="3864175"/>
          </a:xfrm>
        </p:spPr>
        <p:txBody>
          <a:bodyPr>
            <a:normAutofit/>
          </a:bodyPr>
          <a:lstStyle/>
          <a:p>
            <a:pPr marL="624078" indent="-514350">
              <a:buAutoNum type="alphaLcParenR"/>
            </a:pPr>
            <a:r>
              <a:rPr lang="cs-CZ" sz="2800" b="1" dirty="0" smtClean="0">
                <a:solidFill>
                  <a:srgbClr val="660033"/>
                </a:solidFill>
              </a:rPr>
              <a:t>Je tvořeno jádry atomu helia, skládají se ze dvou protonů a dvou neutronů. Toto záření pohlcuje list papíru.</a:t>
            </a:r>
          </a:p>
          <a:p>
            <a:pPr marL="624078" indent="-514350">
              <a:buAutoNum type="alphaLcParenR"/>
            </a:pPr>
            <a:r>
              <a:rPr lang="cs-CZ" sz="2800" b="1" dirty="0" smtClean="0">
                <a:solidFill>
                  <a:srgbClr val="660033"/>
                </a:solidFill>
              </a:rPr>
              <a:t>Je to krátkovlnné elektromagnetické záření. Lze pohltit např. vrstvou olova.</a:t>
            </a:r>
          </a:p>
          <a:p>
            <a:pPr marL="624078" indent="-514350">
              <a:buAutoNum type="alphaLcParenR"/>
            </a:pPr>
            <a:r>
              <a:rPr lang="cs-CZ" sz="2800" b="1" dirty="0" smtClean="0">
                <a:solidFill>
                  <a:srgbClr val="660033"/>
                </a:solidFill>
              </a:rPr>
              <a:t>Je tvořeno záporně nabitými elektrony nebo pozitrony. Lze pohltit tenkým hliníkovým plechem.</a:t>
            </a:r>
            <a:endParaRPr lang="cs-CZ" sz="2800" b="1" dirty="0">
              <a:solidFill>
                <a:srgbClr val="660033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97040"/>
          </a:xfrm>
        </p:spPr>
        <p:txBody>
          <a:bodyPr>
            <a:normAutofit/>
          </a:bodyPr>
          <a:lstStyle/>
          <a:p>
            <a:r>
              <a:rPr lang="cs-CZ" sz="3200" dirty="0" smtClean="0">
                <a:solidFill>
                  <a:srgbClr val="CC00CC"/>
                </a:solidFill>
                <a:effectLst/>
              </a:rPr>
              <a:t>10) Co tvoří záření beta a čím je pohlcováno?</a:t>
            </a:r>
            <a:br>
              <a:rPr lang="cs-CZ" sz="3200" dirty="0" smtClean="0">
                <a:solidFill>
                  <a:srgbClr val="CC00CC"/>
                </a:solidFill>
                <a:effectLst/>
              </a:rPr>
            </a:br>
            <a:r>
              <a:rPr lang="cs-CZ" sz="3200" u="sng" dirty="0" smtClean="0">
                <a:solidFill>
                  <a:srgbClr val="CC00CC"/>
                </a:solidFill>
                <a:effectLst/>
              </a:rPr>
              <a:t>Vyber správnou odpověď:</a:t>
            </a:r>
            <a:endParaRPr lang="cs-CZ" sz="3200" u="sng" dirty="0">
              <a:solidFill>
                <a:srgbClr val="CC00CC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8" dur="indefinite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Times New Roma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cs-CZ" sz="2800" b="1" u="sng" dirty="0" smtClean="0">
                <a:solidFill>
                  <a:srgbClr val="009900"/>
                </a:solidFill>
              </a:rPr>
              <a:t>Nukleonové číslo</a:t>
            </a:r>
            <a:r>
              <a:rPr lang="cs-CZ" sz="2800" b="1" dirty="0" smtClean="0">
                <a:solidFill>
                  <a:srgbClr val="0033CC"/>
                </a:solidFill>
              </a:rPr>
              <a:t>-udává celkový počet nukleonů (protonů a neutronů) v jádře.</a:t>
            </a:r>
          </a:p>
          <a:p>
            <a:pPr>
              <a:buFont typeface="Wingdings" pitchFamily="2" charset="2"/>
              <a:buChar char="q"/>
            </a:pPr>
            <a:r>
              <a:rPr lang="cs-CZ" sz="2800" b="1" u="sng" dirty="0" smtClean="0">
                <a:solidFill>
                  <a:srgbClr val="009900"/>
                </a:solidFill>
              </a:rPr>
              <a:t>Nuklidy</a:t>
            </a:r>
            <a:r>
              <a:rPr lang="cs-CZ" sz="2800" b="1" dirty="0" smtClean="0">
                <a:solidFill>
                  <a:srgbClr val="0033CC"/>
                </a:solidFill>
              </a:rPr>
              <a:t>-látky, složené z atomů, které jsou zcela stejné, tj. mají stejná nukleonová a stejná protonová čísla.</a:t>
            </a:r>
          </a:p>
          <a:p>
            <a:pPr>
              <a:buFont typeface="Wingdings" pitchFamily="2" charset="2"/>
              <a:buChar char="q"/>
            </a:pPr>
            <a:r>
              <a:rPr lang="cs-CZ" sz="2800" b="1" u="sng" dirty="0" smtClean="0">
                <a:solidFill>
                  <a:srgbClr val="009900"/>
                </a:solidFill>
              </a:rPr>
              <a:t>Radionuklidy </a:t>
            </a:r>
            <a:r>
              <a:rPr lang="cs-CZ" sz="2800" dirty="0" smtClean="0"/>
              <a:t>-</a:t>
            </a:r>
            <a:r>
              <a:rPr lang="cs-CZ" sz="2800" b="1" dirty="0" smtClean="0">
                <a:solidFill>
                  <a:srgbClr val="0033CC"/>
                </a:solidFill>
              </a:rPr>
              <a:t>nestabilní nuklidy podléhající radioaktivní přeměně.</a:t>
            </a:r>
          </a:p>
          <a:p>
            <a:pPr>
              <a:buFont typeface="Wingdings" pitchFamily="2" charset="2"/>
              <a:buChar char="q"/>
            </a:pPr>
            <a:r>
              <a:rPr lang="cs-CZ" sz="2800" b="1" u="sng" dirty="0" smtClean="0">
                <a:solidFill>
                  <a:srgbClr val="009900"/>
                </a:solidFill>
              </a:rPr>
              <a:t>Protonové číslo</a:t>
            </a:r>
            <a:r>
              <a:rPr lang="cs-CZ" sz="2800" b="1" dirty="0" smtClean="0">
                <a:solidFill>
                  <a:srgbClr val="0033CC"/>
                </a:solidFill>
              </a:rPr>
              <a:t>-udává počet protonů, udává chemické vlastnosti atomu.</a:t>
            </a:r>
          </a:p>
          <a:p>
            <a:pPr>
              <a:buFont typeface="Wingdings" pitchFamily="2" charset="2"/>
              <a:buChar char="q"/>
            </a:pPr>
            <a:r>
              <a:rPr lang="cs-CZ" sz="2800" b="1" u="sng" dirty="0" smtClean="0">
                <a:solidFill>
                  <a:srgbClr val="009900"/>
                </a:solidFill>
              </a:rPr>
              <a:t>Izotopy</a:t>
            </a:r>
            <a:r>
              <a:rPr lang="cs-CZ" sz="2800" b="1" dirty="0" smtClean="0">
                <a:solidFill>
                  <a:srgbClr val="0033CC"/>
                </a:solidFill>
              </a:rPr>
              <a:t>-mají stejná protonová čísla, ale liší se v nukleonovém čísle.</a:t>
            </a:r>
          </a:p>
          <a:p>
            <a:pPr>
              <a:buFont typeface="Wingdings" pitchFamily="2" charset="2"/>
              <a:buChar char="q"/>
            </a:pPr>
            <a:r>
              <a:rPr lang="cs-CZ" sz="2800" b="1" u="sng" dirty="0" smtClean="0">
                <a:solidFill>
                  <a:srgbClr val="009900"/>
                </a:solidFill>
              </a:rPr>
              <a:t>Izotopy </a:t>
            </a:r>
            <a:r>
              <a:rPr lang="cs-CZ" sz="2800" b="1" dirty="0" smtClean="0">
                <a:solidFill>
                  <a:srgbClr val="0033CC"/>
                </a:solidFill>
              </a:rPr>
              <a:t>mají velmi podobné chemické vlastnosti.</a:t>
            </a:r>
          </a:p>
          <a:p>
            <a:pPr>
              <a:buNone/>
            </a:pPr>
            <a:endParaRPr lang="cs-CZ" sz="2800" b="1" dirty="0" smtClean="0">
              <a:solidFill>
                <a:srgbClr val="0033CC"/>
              </a:solidFill>
            </a:endParaRPr>
          </a:p>
          <a:p>
            <a:pPr>
              <a:buNone/>
            </a:pPr>
            <a:endParaRPr lang="cs-CZ" sz="2800" b="1" dirty="0">
              <a:solidFill>
                <a:srgbClr val="0033CC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u="sng" dirty="0" smtClean="0">
                <a:solidFill>
                  <a:srgbClr val="A50021"/>
                </a:solidFill>
                <a:effectLst/>
              </a:rPr>
              <a:t>Atomy:</a:t>
            </a:r>
            <a:endParaRPr lang="cs-CZ" sz="3600" u="sng" dirty="0">
              <a:solidFill>
                <a:srgbClr val="A50021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u="sng" dirty="0" smtClean="0">
                <a:solidFill>
                  <a:srgbClr val="009900"/>
                </a:solidFill>
                <a:effectLst/>
              </a:rPr>
              <a:t>Izotopy vodíku:</a:t>
            </a:r>
            <a:endParaRPr lang="cs-CZ" sz="3600" u="sng" dirty="0">
              <a:solidFill>
                <a:srgbClr val="009900"/>
              </a:solidFill>
              <a:effectLst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7634" y="1714489"/>
            <a:ext cx="7163390" cy="3859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428604"/>
            <a:ext cx="247650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u="sng" dirty="0" smtClean="0">
                <a:solidFill>
                  <a:srgbClr val="FF3300"/>
                </a:solidFill>
                <a:effectLst/>
              </a:rPr>
              <a:t>Izotopy uhlíku:</a:t>
            </a:r>
            <a:endParaRPr lang="cs-CZ" sz="3600" u="sng" dirty="0">
              <a:solidFill>
                <a:srgbClr val="FF3300"/>
              </a:solidFill>
              <a:effectLst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1" y="1357298"/>
            <a:ext cx="7530126" cy="4442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cs-CZ" sz="2800" b="1" dirty="0" smtClean="0">
                <a:solidFill>
                  <a:srgbClr val="33CC33"/>
                </a:solidFill>
              </a:rPr>
              <a:t>Schopnost některých látek samovolně vyzařovat neviditelné pronikavé záření.</a:t>
            </a:r>
          </a:p>
          <a:p>
            <a:pPr>
              <a:buFont typeface="Wingdings" pitchFamily="2" charset="2"/>
              <a:buChar char="q"/>
            </a:pPr>
            <a:r>
              <a:rPr lang="cs-CZ" sz="2800" b="1" dirty="0" smtClean="0">
                <a:solidFill>
                  <a:srgbClr val="33CC33"/>
                </a:solidFill>
              </a:rPr>
              <a:t>Vychází z atomových jader a svědčí o tom, že v těchto jádrech je utajena obrovská energie.</a:t>
            </a:r>
          </a:p>
          <a:p>
            <a:pPr>
              <a:buFont typeface="Wingdings" pitchFamily="2" charset="2"/>
              <a:buChar char="q"/>
            </a:pPr>
            <a:r>
              <a:rPr lang="cs-CZ" sz="2800" b="1" u="sng" dirty="0" smtClean="0">
                <a:solidFill>
                  <a:srgbClr val="0066FF"/>
                </a:solidFill>
              </a:rPr>
              <a:t>Radionuklidy</a:t>
            </a:r>
            <a:r>
              <a:rPr lang="cs-CZ" sz="2800" b="1" dirty="0" smtClean="0">
                <a:solidFill>
                  <a:srgbClr val="33CC33"/>
                </a:solidFill>
              </a:rPr>
              <a:t>-látky tvořené atomy s jádry, která vyzařují radioaktivní záření.</a:t>
            </a:r>
          </a:p>
          <a:p>
            <a:pPr>
              <a:buFont typeface="Wingdings" pitchFamily="2" charset="2"/>
              <a:buChar char="q"/>
            </a:pPr>
            <a:r>
              <a:rPr lang="cs-CZ" sz="2800" b="1" dirty="0" smtClean="0">
                <a:solidFill>
                  <a:srgbClr val="33CC33"/>
                </a:solidFill>
              </a:rPr>
              <a:t>Označujeme je jako záření </a:t>
            </a:r>
            <a:r>
              <a:rPr lang="cs-CZ" sz="2800" b="1" u="sng" dirty="0" smtClean="0">
                <a:solidFill>
                  <a:srgbClr val="0066FF"/>
                </a:solidFill>
              </a:rPr>
              <a:t>alfa, beta, gama</a:t>
            </a:r>
            <a:r>
              <a:rPr lang="cs-CZ" sz="2800" b="1" dirty="0" smtClean="0">
                <a:solidFill>
                  <a:srgbClr val="33CC33"/>
                </a:solidFill>
              </a:rPr>
              <a:t>.</a:t>
            </a:r>
          </a:p>
          <a:p>
            <a:pPr>
              <a:buFont typeface="Wingdings" pitchFamily="2" charset="2"/>
              <a:buChar char="q"/>
            </a:pPr>
            <a:r>
              <a:rPr lang="cs-CZ" sz="2800" b="1" dirty="0" smtClean="0">
                <a:solidFill>
                  <a:srgbClr val="33CC33"/>
                </a:solidFill>
              </a:rPr>
              <a:t>Liší se především svou pronikavostí.</a:t>
            </a:r>
            <a:endParaRPr lang="cs-CZ" sz="2800" b="1" dirty="0">
              <a:solidFill>
                <a:srgbClr val="33CC33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u="sng" dirty="0" smtClean="0">
                <a:solidFill>
                  <a:srgbClr val="0066FF"/>
                </a:solidFill>
                <a:effectLst/>
              </a:rPr>
              <a:t>Radioaktivita:</a:t>
            </a:r>
            <a:endParaRPr lang="cs-CZ" sz="3600" u="sng" dirty="0">
              <a:solidFill>
                <a:srgbClr val="0066FF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857364"/>
            <a:ext cx="6686568" cy="4149927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cs-CZ" sz="2800" b="1" dirty="0" smtClean="0">
                <a:solidFill>
                  <a:srgbClr val="660033"/>
                </a:solidFill>
              </a:rPr>
              <a:t>Za výzkum radioaktivity a radioaktivního záření dostal v roce 1908 Nobelovu cenu za chemii.</a:t>
            </a:r>
          </a:p>
          <a:p>
            <a:pPr>
              <a:buFont typeface="Wingdings" pitchFamily="2" charset="2"/>
              <a:buChar char="q"/>
            </a:pPr>
            <a:r>
              <a:rPr lang="cs-CZ" sz="2800" b="1" dirty="0" smtClean="0">
                <a:solidFill>
                  <a:srgbClr val="660033"/>
                </a:solidFill>
              </a:rPr>
              <a:t>V roce 1911 objevil atomové jádro a stal se tak zakladatelem jaderné fyziky.</a:t>
            </a:r>
          </a:p>
          <a:p>
            <a:pPr>
              <a:buFont typeface="Wingdings" pitchFamily="2" charset="2"/>
              <a:buChar char="q"/>
            </a:pPr>
            <a:r>
              <a:rPr lang="cs-CZ" sz="2800" b="1" dirty="0" smtClean="0">
                <a:solidFill>
                  <a:srgbClr val="660033"/>
                </a:solidFill>
              </a:rPr>
              <a:t>Roku 1919 při jaderné reakci poprvé přeměnil jeden prvek v druhý – </a:t>
            </a:r>
            <a:r>
              <a:rPr lang="cs-CZ" sz="2800" b="1" dirty="0" smtClean="0">
                <a:solidFill>
                  <a:srgbClr val="D60093"/>
                </a:solidFill>
              </a:rPr>
              <a:t>dusík na kyslík.</a:t>
            </a:r>
            <a:endParaRPr lang="cs-CZ" sz="2800" b="1" dirty="0">
              <a:solidFill>
                <a:srgbClr val="D60093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68412"/>
          </a:xfrm>
        </p:spPr>
        <p:txBody>
          <a:bodyPr>
            <a:normAutofit fontScale="90000"/>
          </a:bodyPr>
          <a:lstStyle/>
          <a:p>
            <a:r>
              <a:rPr lang="cs-CZ" sz="3600" dirty="0" smtClean="0">
                <a:solidFill>
                  <a:srgbClr val="0000FF"/>
                </a:solidFill>
                <a:effectLst/>
              </a:rPr>
              <a:t/>
            </a:r>
            <a:br>
              <a:rPr lang="cs-CZ" sz="3600" dirty="0" smtClean="0">
                <a:solidFill>
                  <a:srgbClr val="0000FF"/>
                </a:solidFill>
                <a:effectLst/>
              </a:rPr>
            </a:br>
            <a:r>
              <a:rPr lang="cs-CZ" sz="3600" dirty="0" smtClean="0">
                <a:solidFill>
                  <a:srgbClr val="0000FF"/>
                </a:solidFill>
                <a:effectLst/>
              </a:rPr>
              <a:t>Ernest Rutherford</a:t>
            </a:r>
            <a:br>
              <a:rPr lang="cs-CZ" sz="3600" dirty="0" smtClean="0">
                <a:solidFill>
                  <a:srgbClr val="0000FF"/>
                </a:solidFill>
                <a:effectLst/>
              </a:rPr>
            </a:br>
            <a:r>
              <a:rPr lang="cs-CZ" sz="3600" dirty="0" smtClean="0">
                <a:solidFill>
                  <a:srgbClr val="0000FF"/>
                </a:solidFill>
                <a:effectLst/>
              </a:rPr>
              <a:t>(anglický fyzik původem z Nového Zélandu) 1871-1937</a:t>
            </a:r>
            <a:br>
              <a:rPr lang="cs-CZ" sz="3600" dirty="0" smtClean="0">
                <a:solidFill>
                  <a:srgbClr val="0000FF"/>
                </a:solidFill>
                <a:effectLst/>
              </a:rPr>
            </a:br>
            <a:endParaRPr lang="cs-CZ" sz="3600" dirty="0">
              <a:solidFill>
                <a:srgbClr val="0000FF"/>
              </a:solidFill>
              <a:effectLst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4071942"/>
            <a:ext cx="2119314" cy="2649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481328"/>
            <a:ext cx="5972188" cy="4525963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cs-CZ" sz="2800" b="1" dirty="0" smtClean="0">
                <a:solidFill>
                  <a:srgbClr val="CC0000"/>
                </a:solidFill>
              </a:rPr>
              <a:t>V roce 1896 zjistil, že nerost smolince obsahující uran vydává neviditelné pronikavé záření.</a:t>
            </a:r>
          </a:p>
          <a:p>
            <a:pPr>
              <a:buFont typeface="Wingdings" pitchFamily="2" charset="2"/>
              <a:buChar char="q"/>
            </a:pPr>
            <a:r>
              <a:rPr lang="cs-CZ" sz="2800" b="1" dirty="0" smtClean="0">
                <a:solidFill>
                  <a:srgbClr val="CC0000"/>
                </a:solidFill>
              </a:rPr>
              <a:t>Kus smolince položil na fotografickou desku zabalenou v černém papíře a pak ji vyvolal, zjistil, že deska je ozářena a dokonce mohl rozeznat obrys smolince.</a:t>
            </a:r>
          </a:p>
          <a:p>
            <a:pPr>
              <a:buFont typeface="Wingdings" pitchFamily="2" charset="2"/>
              <a:buChar char="q"/>
            </a:pPr>
            <a:r>
              <a:rPr lang="cs-CZ" sz="2800" b="1" dirty="0" smtClean="0">
                <a:solidFill>
                  <a:srgbClr val="CC0000"/>
                </a:solidFill>
              </a:rPr>
              <a:t>Stal se objevitelem radioaktivity.</a:t>
            </a:r>
          </a:p>
          <a:p>
            <a:pPr>
              <a:buFont typeface="Wingdings" pitchFamily="2" charset="2"/>
              <a:buChar char="q"/>
            </a:pPr>
            <a:r>
              <a:rPr lang="cs-CZ" sz="2800" b="1" dirty="0" smtClean="0">
                <a:solidFill>
                  <a:srgbClr val="CC0000"/>
                </a:solidFill>
              </a:rPr>
              <a:t>Roku 1903 dostal Nobelovu cenu.</a:t>
            </a:r>
            <a:endParaRPr lang="cs-CZ" sz="2800" b="1" dirty="0">
              <a:solidFill>
                <a:srgbClr val="CC0000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600" dirty="0" smtClean="0">
                <a:solidFill>
                  <a:srgbClr val="009900"/>
                </a:solidFill>
                <a:effectLst/>
              </a:rPr>
              <a:t>Antoine Henri Becquerel</a:t>
            </a:r>
            <a:br>
              <a:rPr lang="cs-CZ" sz="3600" dirty="0" smtClean="0">
                <a:solidFill>
                  <a:srgbClr val="009900"/>
                </a:solidFill>
                <a:effectLst/>
              </a:rPr>
            </a:br>
            <a:r>
              <a:rPr lang="cs-CZ" sz="3600" dirty="0" smtClean="0">
                <a:solidFill>
                  <a:srgbClr val="009900"/>
                </a:solidFill>
                <a:effectLst/>
              </a:rPr>
              <a:t>(francouzský fyzik) 1852 - 1908</a:t>
            </a:r>
            <a:endParaRPr lang="cs-CZ" sz="3600" dirty="0">
              <a:solidFill>
                <a:srgbClr val="009900"/>
              </a:solidFill>
              <a:effectLst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2428868"/>
            <a:ext cx="2537944" cy="3476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28596" y="1714488"/>
            <a:ext cx="8229600" cy="1857388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cs-CZ" b="1" dirty="0" smtClean="0">
                <a:solidFill>
                  <a:srgbClr val="0099FF"/>
                </a:solidFill>
              </a:rPr>
              <a:t>Zpracovali celý vagon smolince z Jáchymova v Čechách a po mnoha měsících práce z něho chemicky izolovali dosud neznámé prvky – POLONIUM A RADIUM.</a:t>
            </a:r>
            <a:endParaRPr lang="cs-CZ" b="1" dirty="0">
              <a:solidFill>
                <a:srgbClr val="0099FF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68412"/>
          </a:xfrm>
        </p:spPr>
        <p:txBody>
          <a:bodyPr>
            <a:normAutofit/>
          </a:bodyPr>
          <a:lstStyle/>
          <a:p>
            <a:r>
              <a:rPr lang="cs-CZ" sz="3600" dirty="0" smtClean="0">
                <a:solidFill>
                  <a:srgbClr val="D60093"/>
                </a:solidFill>
                <a:effectLst/>
              </a:rPr>
              <a:t>Marie Curieová-Sklodowská</a:t>
            </a:r>
            <a:br>
              <a:rPr lang="cs-CZ" sz="3600" dirty="0" smtClean="0">
                <a:solidFill>
                  <a:srgbClr val="D60093"/>
                </a:solidFill>
                <a:effectLst/>
              </a:rPr>
            </a:br>
            <a:r>
              <a:rPr lang="cs-CZ" sz="3600" dirty="0" smtClean="0">
                <a:solidFill>
                  <a:srgbClr val="D60093"/>
                </a:solidFill>
                <a:effectLst/>
              </a:rPr>
              <a:t>Pierre Curie </a:t>
            </a:r>
            <a:endParaRPr lang="cs-CZ" sz="3600" dirty="0">
              <a:solidFill>
                <a:srgbClr val="D60093"/>
              </a:solidFill>
              <a:effectLst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3429000"/>
            <a:ext cx="3571878" cy="3187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4414" y="3500438"/>
            <a:ext cx="2474448" cy="2157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ovéPole 6"/>
          <p:cNvSpPr txBox="1"/>
          <p:nvPr/>
        </p:nvSpPr>
        <p:spPr>
          <a:xfrm>
            <a:off x="2071670" y="5786454"/>
            <a:ext cx="1571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0066FF"/>
                </a:solidFill>
              </a:rPr>
              <a:t>radium</a:t>
            </a:r>
            <a:endParaRPr lang="cs-CZ" sz="2400" b="1" dirty="0">
              <a:solidFill>
                <a:srgbClr val="0066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hluk">
  <a:themeElements>
    <a:clrScheme name="Shluk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Shluk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Shlu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288</TotalTime>
  <Words>1091</Words>
  <Application>Microsoft Office PowerPoint</Application>
  <PresentationFormat>Předvádění na obrazovce (4:3)</PresentationFormat>
  <Paragraphs>135</Paragraphs>
  <Slides>28</Slides>
  <Notes>27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37" baseType="lpstr">
      <vt:lpstr>Calibri</vt:lpstr>
      <vt:lpstr>Lucida Sans Unicode</vt:lpstr>
      <vt:lpstr>Symbol</vt:lpstr>
      <vt:lpstr>Times New Roman</vt:lpstr>
      <vt:lpstr>Verdana</vt:lpstr>
      <vt:lpstr>Wingdings</vt:lpstr>
      <vt:lpstr>Wingdings 2</vt:lpstr>
      <vt:lpstr>Wingdings 3</vt:lpstr>
      <vt:lpstr>Shluk</vt:lpstr>
      <vt:lpstr>Atomy:</vt:lpstr>
      <vt:lpstr>Atomy:</vt:lpstr>
      <vt:lpstr>Atomy:</vt:lpstr>
      <vt:lpstr>Izotopy vodíku:</vt:lpstr>
      <vt:lpstr>Izotopy uhlíku:</vt:lpstr>
      <vt:lpstr>Radioaktivita:</vt:lpstr>
      <vt:lpstr> Ernest Rutherford (anglický fyzik původem z Nového Zélandu) 1871-1937 </vt:lpstr>
      <vt:lpstr>Antoine Henri Becquerel (francouzský fyzik) 1852 - 1908</vt:lpstr>
      <vt:lpstr>Marie Curieová-Sklodowská Pierre Curie </vt:lpstr>
      <vt:lpstr>Záření alfa :</vt:lpstr>
      <vt:lpstr>Záření alfa : </vt:lpstr>
      <vt:lpstr>Záření beta :</vt:lpstr>
      <vt:lpstr>Záření beta :</vt:lpstr>
      <vt:lpstr>Záření gama :</vt:lpstr>
      <vt:lpstr>Záření neutronové:</vt:lpstr>
      <vt:lpstr>Záření alfa, beta, gama:</vt:lpstr>
      <vt:lpstr>Poločas přeměny:</vt:lpstr>
      <vt:lpstr>Radionuklidy:</vt:lpstr>
      <vt:lpstr>Ukázky řad radioaktivních přeměn:</vt:lpstr>
      <vt:lpstr>Otázky: 1) Z jakých částic se atom skládá a jak jsou v něm uspořádány?  2) Jaký elektrický náboj má elektron, proton a neutron?</vt:lpstr>
      <vt:lpstr>3) Jaké jsou rozměry atomového jádra v porovnání s rozměry atomu? Vyber správnou odpověď: (správně může být více odpovědí)</vt:lpstr>
      <vt:lpstr>4) Co nám udává nukleonové číslo? Vyber správnou odpověď: (správně může být více odpovědí)</vt:lpstr>
      <vt:lpstr>5) Vysvětli význam pojmu „nuklidy“. Pomůže Ti výběr různých odpovědí???</vt:lpstr>
      <vt:lpstr>6) Vysvětli význam pojmu „izotop“ Pomůže Ti výběr různých odpovědí???</vt:lpstr>
      <vt:lpstr>7) Co je radioaktivita? Vyber správnou odpověď:</vt:lpstr>
      <vt:lpstr>8) Které záření je nejpronikavější? Vyber správnou odpověď: (správně může být více odpovědí)</vt:lpstr>
      <vt:lpstr>9) Co znamená poločas přeměny? Vyber správnou odpověď:</vt:lpstr>
      <vt:lpstr>10) Co tvoří záření beta a čím je pohlcováno? Vyber správnou odpověď:</vt:lpstr>
    </vt:vector>
  </TitlesOfParts>
  <Company>Franc-omitky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Radlena</dc:creator>
  <cp:lastModifiedBy>Josef Hadrava</cp:lastModifiedBy>
  <cp:revision>45</cp:revision>
  <dcterms:created xsi:type="dcterms:W3CDTF">2012-02-06T17:58:41Z</dcterms:created>
  <dcterms:modified xsi:type="dcterms:W3CDTF">2020-03-27T13:13:51Z</dcterms:modified>
</cp:coreProperties>
</file>