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62" r:id="rId5"/>
    <p:sldId id="263" r:id="rId6"/>
    <p:sldId id="259" r:id="rId7"/>
    <p:sldId id="267" r:id="rId8"/>
    <p:sldId id="266" r:id="rId9"/>
    <p:sldId id="260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  <a:endParaRPr lang="cs-CZ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1B67C-7F9B-431F-B87C-FB6F6D91CC5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33319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10826" y="8367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 jakých částí se skládá atom?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962263" y="1311151"/>
            <a:ext cx="5193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Atomové jádro, elektronový obal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5114" y="1835362"/>
            <a:ext cx="91491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Které částice jsou v jádře atomu a jaký mají elektrický náboj?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990505" y="2912580"/>
            <a:ext cx="51656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Protony – kladný náboj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Neutrony – bez náboje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6246" y="3937920"/>
            <a:ext cx="91491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Které částice jsou v obalu atomu a jaký mají elektrický náboj?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990506" y="5104348"/>
            <a:ext cx="5165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Elektrony – záporný náboj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-26640" y="5661248"/>
            <a:ext cx="914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Jaký elektrický náboj má atom a proč?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891355" y="6343655"/>
            <a:ext cx="70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Bez náboje – stejný počet protonů a elektronů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2600" y="0"/>
            <a:ext cx="9120573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cs-CZ" sz="3200" b="1" dirty="0">
                <a:solidFill>
                  <a:srgbClr val="FF0000"/>
                </a:solidFill>
              </a:rPr>
              <a:t>Opakování: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948767" y="5963670"/>
            <a:ext cx="116609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hlinkClick r:id="rId2" action="ppaction://hlinksldjump"/>
              </a:rPr>
              <a:t>Atom - shrnutí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8468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4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Oval 3"/>
          <p:cNvSpPr>
            <a:spLocks noChangeAspect="1" noChangeArrowheads="1"/>
          </p:cNvSpPr>
          <p:nvPr/>
        </p:nvSpPr>
        <p:spPr bwMode="auto">
          <a:xfrm>
            <a:off x="2903116" y="1168868"/>
            <a:ext cx="2944068" cy="294406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CECFF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1" name="Skupina 30"/>
          <p:cNvGrpSpPr/>
          <p:nvPr/>
        </p:nvGrpSpPr>
        <p:grpSpPr>
          <a:xfrm>
            <a:off x="4093462" y="2248263"/>
            <a:ext cx="709613" cy="839855"/>
            <a:chOff x="7091287" y="1916832"/>
            <a:chExt cx="371462" cy="512002"/>
          </a:xfrm>
        </p:grpSpPr>
        <p:grpSp>
          <p:nvGrpSpPr>
            <p:cNvPr id="30" name="Skupina 29"/>
            <p:cNvGrpSpPr/>
            <p:nvPr/>
          </p:nvGrpSpPr>
          <p:grpSpPr>
            <a:xfrm>
              <a:off x="7091287" y="1916832"/>
              <a:ext cx="371462" cy="463335"/>
              <a:chOff x="7091287" y="1916832"/>
              <a:chExt cx="371462" cy="463335"/>
            </a:xfrm>
          </p:grpSpPr>
          <p:sp>
            <p:nvSpPr>
              <p:cNvPr id="47110" name="Oval 6"/>
              <p:cNvSpPr>
                <a:spLocks noChangeAspect="1" noChangeArrowheads="1"/>
              </p:cNvSpPr>
              <p:nvPr/>
            </p:nvSpPr>
            <p:spPr bwMode="auto">
              <a:xfrm>
                <a:off x="7091287" y="2036018"/>
                <a:ext cx="218507" cy="223970"/>
              </a:xfrm>
              <a:prstGeom prst="ellipse">
                <a:avLst/>
              </a:prstGeom>
              <a:gradFill rotWithShape="0">
                <a:gsLst>
                  <a:gs pos="0">
                    <a:srgbClr val="008080">
                      <a:gamma/>
                      <a:tint val="34118"/>
                      <a:invGamma/>
                    </a:srgbClr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00808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13" name="Oval 9"/>
              <p:cNvSpPr>
                <a:spLocks noChangeAspect="1" noChangeArrowheads="1"/>
              </p:cNvSpPr>
              <p:nvPr/>
            </p:nvSpPr>
            <p:spPr bwMode="auto">
              <a:xfrm>
                <a:off x="7236296" y="1916832"/>
                <a:ext cx="218507" cy="218507"/>
              </a:xfrm>
              <a:prstGeom prst="ellipse">
                <a:avLst/>
              </a:prstGeom>
              <a:gradFill rotWithShape="0">
                <a:gsLst>
                  <a:gs pos="0">
                    <a:srgbClr val="CC0000">
                      <a:gamma/>
                      <a:shade val="55686"/>
                      <a:invGamma/>
                    </a:srgbClr>
                  </a:gs>
                  <a:gs pos="100000">
                    <a:srgbClr val="CC0000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18" name="Oval 14"/>
              <p:cNvSpPr>
                <a:spLocks noChangeAspect="1" noChangeArrowheads="1"/>
              </p:cNvSpPr>
              <p:nvPr/>
            </p:nvSpPr>
            <p:spPr bwMode="auto">
              <a:xfrm>
                <a:off x="7244242" y="2156197"/>
                <a:ext cx="218507" cy="223970"/>
              </a:xfrm>
              <a:prstGeom prst="ellipse">
                <a:avLst/>
              </a:prstGeom>
              <a:gradFill rotWithShape="0">
                <a:gsLst>
                  <a:gs pos="0">
                    <a:srgbClr val="008080">
                      <a:gamma/>
                      <a:tint val="34118"/>
                      <a:invGamma/>
                    </a:srgbClr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00808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7120" name="Oval 16"/>
            <p:cNvSpPr>
              <a:spLocks noChangeAspect="1" noChangeArrowheads="1"/>
            </p:cNvSpPr>
            <p:nvPr/>
          </p:nvSpPr>
          <p:spPr bwMode="auto">
            <a:xfrm>
              <a:off x="7092280" y="2204864"/>
              <a:ext cx="223970" cy="223970"/>
            </a:xfrm>
            <a:prstGeom prst="ellipse">
              <a:avLst/>
            </a:prstGeom>
            <a:gradFill rotWithShape="0">
              <a:gsLst>
                <a:gs pos="0">
                  <a:srgbClr val="CC0000">
                    <a:gamma/>
                    <a:shade val="55686"/>
                    <a:invGamma/>
                  </a:srgbClr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3506066" y="1470892"/>
            <a:ext cx="438150" cy="419100"/>
          </a:xfrm>
          <a:prstGeom prst="ellipse">
            <a:avLst/>
          </a:prstGeom>
          <a:solidFill>
            <a:srgbClr val="3366FF">
              <a:alpha val="88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125" name="Oval 21"/>
          <p:cNvSpPr>
            <a:spLocks noChangeArrowheads="1"/>
          </p:cNvSpPr>
          <p:nvPr/>
        </p:nvSpPr>
        <p:spPr bwMode="auto">
          <a:xfrm>
            <a:off x="4530328" y="3221038"/>
            <a:ext cx="438150" cy="419100"/>
          </a:xfrm>
          <a:prstGeom prst="ellipse">
            <a:avLst/>
          </a:prstGeom>
          <a:solidFill>
            <a:srgbClr val="3366FF">
              <a:alpha val="88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4651515" y="3430588"/>
            <a:ext cx="23495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3607666" y="1680442"/>
            <a:ext cx="23495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-14808" y="4318092"/>
            <a:ext cx="915880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3200" dirty="0"/>
              <a:t>Je takto vzniklá částice elektricky neutrální?</a:t>
            </a:r>
          </a:p>
          <a:p>
            <a:r>
              <a:rPr lang="cs-CZ" sz="3200" dirty="0"/>
              <a:t>Záporný náboj elektronů převládá nad </a:t>
            </a:r>
            <a:r>
              <a:rPr lang="cs-CZ" sz="3200" dirty="0" smtClean="0"/>
              <a:t>kladným</a:t>
            </a:r>
          </a:p>
          <a:p>
            <a:r>
              <a:rPr lang="cs-CZ" sz="3200" dirty="0" smtClean="0"/>
              <a:t> elektrickým nábojem </a:t>
            </a:r>
            <a:r>
              <a:rPr lang="cs-CZ" sz="3200" dirty="0"/>
              <a:t>protonů. </a:t>
            </a:r>
            <a:endParaRPr lang="cs-CZ" sz="3200" dirty="0" smtClean="0"/>
          </a:p>
          <a:p>
            <a:r>
              <a:rPr lang="cs-CZ" sz="3200" dirty="0" smtClean="0"/>
              <a:t>Vzniklá </a:t>
            </a:r>
            <a:r>
              <a:rPr lang="cs-CZ" sz="3200" dirty="0"/>
              <a:t>částice má záporný náboj   </a:t>
            </a:r>
            <a:r>
              <a:rPr lang="cs-CZ" sz="3200" dirty="0">
                <a:sym typeface="Symbol" pitchFamily="18" charset="2"/>
              </a:rPr>
              <a:t></a:t>
            </a:r>
            <a:r>
              <a:rPr lang="cs-CZ" sz="3200" dirty="0"/>
              <a:t> </a:t>
            </a:r>
            <a:r>
              <a:rPr lang="cs-CZ" sz="3200" b="1" dirty="0" smtClean="0">
                <a:solidFill>
                  <a:srgbClr val="6666FF"/>
                </a:solidFill>
              </a:rPr>
              <a:t>záporný </a:t>
            </a:r>
            <a:r>
              <a:rPr lang="cs-CZ" sz="3200" b="1" dirty="0">
                <a:solidFill>
                  <a:srgbClr val="6666FF"/>
                </a:solidFill>
              </a:rPr>
              <a:t>iont</a:t>
            </a:r>
            <a:r>
              <a:rPr lang="cs-CZ" sz="3200" dirty="0"/>
              <a:t>.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5976361" y="3449206"/>
            <a:ext cx="438150" cy="419100"/>
            <a:chOff x="5976361" y="3449206"/>
            <a:chExt cx="438150" cy="419100"/>
          </a:xfrm>
        </p:grpSpPr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5976361" y="3449206"/>
              <a:ext cx="438150" cy="419100"/>
            </a:xfrm>
            <a:prstGeom prst="ellipse">
              <a:avLst/>
            </a:prstGeom>
            <a:solidFill>
              <a:srgbClr val="3366FF">
                <a:alpha val="88000"/>
              </a:srgb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auto">
            <a:xfrm>
              <a:off x="6077961" y="3665539"/>
              <a:ext cx="234950" cy="0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2100263" y="2938463"/>
            <a:ext cx="438150" cy="419100"/>
            <a:chOff x="2100263" y="2938463"/>
            <a:chExt cx="438150" cy="419100"/>
          </a:xfrm>
        </p:grpSpPr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2100263" y="2938463"/>
              <a:ext cx="438150" cy="419100"/>
            </a:xfrm>
            <a:prstGeom prst="ellipse">
              <a:avLst/>
            </a:prstGeom>
            <a:solidFill>
              <a:srgbClr val="3366FF">
                <a:alpha val="88000"/>
              </a:srgb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37" name="Line 33"/>
            <p:cNvSpPr>
              <a:spLocks noChangeShapeType="1"/>
            </p:cNvSpPr>
            <p:nvPr/>
          </p:nvSpPr>
          <p:spPr bwMode="auto">
            <a:xfrm>
              <a:off x="2206625" y="3143250"/>
              <a:ext cx="234950" cy="0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6516216" y="1680442"/>
            <a:ext cx="2401811" cy="1569660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3200" b="1" dirty="0"/>
              <a:t>V </a:t>
            </a:r>
            <a:r>
              <a:rPr lang="cs-CZ" sz="3200" b="1" dirty="0" smtClean="0"/>
              <a:t>jádře jsou: </a:t>
            </a:r>
          </a:p>
          <a:p>
            <a:r>
              <a:rPr lang="cs-CZ" sz="3200" dirty="0" smtClean="0"/>
              <a:t>2 </a:t>
            </a:r>
            <a:r>
              <a:rPr lang="cs-CZ" sz="3200" dirty="0"/>
              <a:t>protony</a:t>
            </a:r>
          </a:p>
          <a:p>
            <a:r>
              <a:rPr lang="cs-CZ" sz="3200" dirty="0" smtClean="0"/>
              <a:t>2 neutrony</a:t>
            </a:r>
            <a:endParaRPr lang="cs-CZ" sz="3200" dirty="0"/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-14807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b) </a:t>
            </a:r>
            <a:r>
              <a:rPr lang="cs-CZ" sz="2800" b="1" dirty="0" smtClean="0">
                <a:solidFill>
                  <a:srgbClr val="FF0000"/>
                </a:solidFill>
              </a:rPr>
              <a:t>k přijetí elektronů do </a:t>
            </a:r>
            <a:r>
              <a:rPr lang="cs-CZ" sz="2800" b="1" dirty="0">
                <a:solidFill>
                  <a:srgbClr val="FF0000"/>
                </a:solidFill>
              </a:rPr>
              <a:t>obalu </a:t>
            </a:r>
            <a:r>
              <a:rPr lang="cs-CZ" sz="2800" b="1" dirty="0" smtClean="0">
                <a:solidFill>
                  <a:srgbClr val="FF0000"/>
                </a:solidFill>
              </a:rPr>
              <a:t>atomů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1" name="Line 79"/>
          <p:cNvSpPr>
            <a:spLocks noChangeShapeType="1"/>
          </p:cNvSpPr>
          <p:nvPr/>
        </p:nvSpPr>
        <p:spPr bwMode="auto">
          <a:xfrm flipH="1">
            <a:off x="4968478" y="2486120"/>
            <a:ext cx="15477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0" y="1229740"/>
            <a:ext cx="2555775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Tento atom je elektricky neutrální</a:t>
            </a:r>
            <a:endParaRPr lang="cs-CZ" sz="3200" dirty="0"/>
          </a:p>
        </p:txBody>
      </p:sp>
      <p:sp>
        <p:nvSpPr>
          <p:cNvPr id="25" name="Šipka doleva 24">
            <a:hlinkClick r:id="rId2" action="ppaction://hlinksldjump"/>
          </p:cNvPr>
          <p:cNvSpPr/>
          <p:nvPr/>
        </p:nvSpPr>
        <p:spPr>
          <a:xfrm>
            <a:off x="7761894" y="6237312"/>
            <a:ext cx="1058578" cy="620688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13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12829 -0.02199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06" y="-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-0.13038 -0.2541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28" y="-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7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47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47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47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22" grpId="0" animBg="1"/>
      <p:bldP spid="47125" grpId="0" animBg="1"/>
      <p:bldP spid="47126" grpId="0" animBg="1"/>
      <p:bldP spid="47129" grpId="0" animBg="1"/>
      <p:bldP spid="47138" grpId="0" animBg="1"/>
      <p:bldP spid="21" grpId="0" animBg="1"/>
      <p:bldP spid="24" grpId="0" animBg="1"/>
      <p:bldP spid="24" grpId="1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14389" y="0"/>
            <a:ext cx="914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Jak se nazývá atom s elektrickým nábojem?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933128" y="584775"/>
            <a:ext cx="11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Iont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-29732" y="1268760"/>
            <a:ext cx="914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Vyjmenuj druhy iontů.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917670" y="2067355"/>
            <a:ext cx="4115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Kladný iont, záporný iont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2708920"/>
            <a:ext cx="914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Jak vzniká kladný iont?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933127" y="3300105"/>
            <a:ext cx="5439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Odtržením jednoho či více elektronů z obalu atomu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4441467"/>
            <a:ext cx="914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Jak vzniká záporný iont?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917670" y="5344107"/>
            <a:ext cx="43024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Přijetím jednoho či více elektronů do obalu atomu</a:t>
            </a:r>
          </a:p>
        </p:txBody>
      </p:sp>
      <p:sp>
        <p:nvSpPr>
          <p:cNvPr id="11" name="Šipka doprava 10">
            <a:hlinkClick r:id="rId2" action="ppaction://hlinksldjump"/>
          </p:cNvPr>
          <p:cNvSpPr/>
          <p:nvPr/>
        </p:nvSpPr>
        <p:spPr>
          <a:xfrm>
            <a:off x="5220071" y="3417118"/>
            <a:ext cx="3240359" cy="720080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bg1"/>
                </a:solidFill>
              </a:rPr>
              <a:t>Vznik kladného iontu</a:t>
            </a:r>
          </a:p>
        </p:txBody>
      </p:sp>
      <p:sp>
        <p:nvSpPr>
          <p:cNvPr id="12" name="Šipka doprava 11">
            <a:hlinkClick r:id="rId3" action="ppaction://hlinksldjump"/>
          </p:cNvPr>
          <p:cNvSpPr/>
          <p:nvPr/>
        </p:nvSpPr>
        <p:spPr>
          <a:xfrm>
            <a:off x="5185822" y="5461120"/>
            <a:ext cx="3274609" cy="720080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bg1"/>
                </a:solidFill>
              </a:rPr>
              <a:t>Vznik </a:t>
            </a:r>
            <a:r>
              <a:rPr lang="cs-CZ" sz="2400" b="1" dirty="0" smtClean="0">
                <a:solidFill>
                  <a:schemeClr val="bg1"/>
                </a:solidFill>
              </a:rPr>
              <a:t>záporného iontu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5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/>
              <a:t>Vznik iontů je podmíněn změnou vnějších podmínek: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590214"/>
            <a:ext cx="85324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3200" b="1" dirty="0" smtClean="0">
                <a:solidFill>
                  <a:srgbClr val="FF0000"/>
                </a:solidFill>
              </a:rPr>
              <a:t>Třením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800" dirty="0" smtClean="0"/>
              <a:t>třením papíru o mikrotenový sáček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800" dirty="0" smtClean="0"/>
              <a:t>třením sukně o silonky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	</a:t>
            </a:r>
            <a:r>
              <a:rPr lang="cs-CZ" sz="2800" dirty="0" smtClean="0"/>
              <a:t>třením kožešiny o ebonitovou tyč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	</a:t>
            </a:r>
            <a:r>
              <a:rPr lang="cs-CZ" sz="2800" dirty="0" smtClean="0"/>
              <a:t>třením karosérie auta o vzduch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	</a:t>
            </a:r>
            <a:r>
              <a:rPr lang="cs-CZ" sz="2800" dirty="0" smtClean="0"/>
              <a:t>třením kapaliny (benzínu) nalévané do cisterny</a:t>
            </a:r>
          </a:p>
          <a:p>
            <a:pPr marL="457200" indent="-457200">
              <a:buAutoNum type="arabicPeriod" startAt="2"/>
            </a:pPr>
            <a:r>
              <a:rPr lang="cs-CZ" sz="3200" b="1" dirty="0" smtClean="0">
                <a:solidFill>
                  <a:srgbClr val="FF0000"/>
                </a:solidFill>
              </a:rPr>
              <a:t>Zvyšováním teploty (zahříváním)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800" dirty="0" smtClean="0"/>
              <a:t>zahříváním vzduchu dochází k jeho ionizaci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800" b="1" dirty="0" smtClean="0">
                <a:solidFill>
                  <a:srgbClr val="FF0000"/>
                </a:solidFill>
              </a:rPr>
              <a:t>	</a:t>
            </a:r>
            <a:r>
              <a:rPr lang="cs-CZ" sz="2800" dirty="0" smtClean="0"/>
              <a:t>(při bouřce, vznik plazmatu)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-27175" y="5651956"/>
            <a:ext cx="91440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/>
              <a:t>V důsledku předchozích změn dochází ke vzniku iontů – atomů s elektrickým nábojem.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16992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TextBox 141315"/>
          <p:cNvSpPr txBox="1">
            <a:spLocks noChangeArrowheads="1"/>
          </p:cNvSpPr>
          <p:nvPr/>
        </p:nvSpPr>
        <p:spPr bwMode="auto">
          <a:xfrm>
            <a:off x="-20992" y="0"/>
            <a:ext cx="9164991" cy="57943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3200" b="1" dirty="0">
                <a:latin typeface="Times New Roman" pitchFamily="18" charset="0"/>
              </a:rPr>
              <a:t>Procvičení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2723" y="764704"/>
            <a:ext cx="914400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cs-CZ" sz="2800" dirty="0">
                <a:latin typeface="Times New Roman" pitchFamily="18" charset="0"/>
              </a:rPr>
              <a:t>Jak vznikne kladný iont? Jaký má elektrický náboj?</a:t>
            </a:r>
          </a:p>
          <a:p>
            <a:r>
              <a:rPr lang="cs-CZ" sz="2800" dirty="0">
                <a:latin typeface="Times New Roman" pitchFamily="18" charset="0"/>
              </a:rPr>
              <a:t>2. Jak vznikne záporný iont? Jaký má elektrický náboj?</a:t>
            </a:r>
          </a:p>
          <a:p>
            <a:r>
              <a:rPr lang="cs-CZ" sz="2800" dirty="0">
                <a:latin typeface="Times New Roman" pitchFamily="18" charset="0"/>
              </a:rPr>
              <a:t>3. Proč po přijetí jednoho elektronu do obalu atomu </a:t>
            </a:r>
            <a:r>
              <a:rPr lang="cs-CZ" sz="2800" dirty="0" smtClean="0">
                <a:latin typeface="Times New Roman" pitchFamily="18" charset="0"/>
              </a:rPr>
              <a:t>není </a:t>
            </a:r>
          </a:p>
          <a:p>
            <a:r>
              <a:rPr lang="cs-CZ" sz="2800" dirty="0">
                <a:latin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</a:rPr>
              <a:t>   vzniklá </a:t>
            </a:r>
            <a:r>
              <a:rPr lang="cs-CZ" sz="2800" dirty="0">
                <a:latin typeface="Times New Roman" pitchFamily="18" charset="0"/>
              </a:rPr>
              <a:t>částice elektricky neutrální?</a:t>
            </a:r>
          </a:p>
          <a:p>
            <a:r>
              <a:rPr lang="cs-CZ" sz="2800" dirty="0" smtClean="0">
                <a:latin typeface="Times New Roman" pitchFamily="18" charset="0"/>
              </a:rPr>
              <a:t>4. </a:t>
            </a:r>
            <a:r>
              <a:rPr lang="cs-CZ" sz="2800" dirty="0">
                <a:latin typeface="Times New Roman" pitchFamily="18" charset="0"/>
              </a:rPr>
              <a:t>Jak se nazývá částice, jejíž model je zakreslen na </a:t>
            </a:r>
            <a:r>
              <a:rPr lang="cs-CZ" sz="2800" dirty="0" smtClean="0">
                <a:latin typeface="Times New Roman" pitchFamily="18" charset="0"/>
              </a:rPr>
              <a:t>obrázku?</a:t>
            </a:r>
            <a:endParaRPr lang="cs-CZ" sz="2800" dirty="0">
              <a:latin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</a:rPr>
              <a:t>    Jaký elektrický náboj má tato částice?</a:t>
            </a:r>
          </a:p>
          <a:p>
            <a:r>
              <a:rPr lang="cs-CZ" sz="2700" dirty="0">
                <a:latin typeface="Times New Roman" pitchFamily="18" charset="0"/>
              </a:rPr>
              <a:t>    </a:t>
            </a:r>
          </a:p>
        </p:txBody>
      </p:sp>
      <p:pic>
        <p:nvPicPr>
          <p:cNvPr id="19471" name="Picture 15" descr="zaporny_i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153" y="3536373"/>
            <a:ext cx="3314700" cy="3314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58072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9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9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9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052736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Každé </a:t>
            </a:r>
            <a:r>
              <a:rPr lang="cs-CZ" sz="2800" b="1" dirty="0" err="1" smtClean="0"/>
              <a:t>zelektrované</a:t>
            </a:r>
            <a:r>
              <a:rPr lang="cs-CZ" sz="2800" b="1" dirty="0" smtClean="0"/>
              <a:t> těleso má elektrický náboj, který se </a:t>
            </a:r>
          </a:p>
          <a:p>
            <a:pPr>
              <a:spcAft>
                <a:spcPts val="1200"/>
              </a:spcAft>
            </a:pPr>
            <a:r>
              <a:rPr lang="cs-CZ" sz="2800" b="1" dirty="0" smtClean="0"/>
              <a:t>  může lišit velikostí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- je to fyzikální veličina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sz="2800" dirty="0" smtClean="0"/>
              <a:t> značka </a:t>
            </a:r>
            <a:r>
              <a:rPr lang="cs-CZ" sz="2800" b="1" dirty="0" smtClean="0"/>
              <a:t>Q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sz="2800" dirty="0" smtClean="0"/>
              <a:t> jednotka </a:t>
            </a:r>
            <a:r>
              <a:rPr lang="cs-CZ" sz="2800" b="1" dirty="0" smtClean="0"/>
              <a:t>C </a:t>
            </a:r>
            <a:r>
              <a:rPr lang="cs-CZ" sz="2800" dirty="0" smtClean="0"/>
              <a:t>(coulomb)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cs-CZ" sz="2800" dirty="0" smtClean="0"/>
              <a:t> existují dva druhy elektrického náboje – </a:t>
            </a:r>
            <a:r>
              <a:rPr lang="cs-CZ" sz="2800" b="1" i="1" dirty="0" smtClean="0"/>
              <a:t>kladný</a:t>
            </a:r>
            <a:r>
              <a:rPr lang="cs-CZ" sz="2800" dirty="0" smtClean="0"/>
              <a:t> a </a:t>
            </a:r>
            <a:r>
              <a:rPr lang="cs-CZ" sz="2800" b="1" i="1" dirty="0" smtClean="0"/>
              <a:t>záporný</a:t>
            </a:r>
          </a:p>
          <a:p>
            <a:pPr>
              <a:buFontTx/>
              <a:buChar char="-"/>
            </a:pPr>
            <a:r>
              <a:rPr lang="cs-CZ" sz="2800" dirty="0" smtClean="0"/>
              <a:t> elementární elektrický náboj je náboj jednoho elektronu (-e)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  nebo jednoho protonu (+e)</a:t>
            </a:r>
          </a:p>
          <a:p>
            <a:pPr>
              <a:buFontTx/>
              <a:buChar char="-"/>
            </a:pPr>
            <a:r>
              <a:rPr lang="cs-CZ" sz="2800" dirty="0" smtClean="0"/>
              <a:t>  </a:t>
            </a:r>
            <a:r>
              <a:rPr lang="cs-CZ" sz="3200" b="1" dirty="0" smtClean="0"/>
              <a:t>1C = 6 . 10</a:t>
            </a:r>
            <a:r>
              <a:rPr lang="cs-CZ" sz="3200" b="1" baseline="30000" dirty="0" smtClean="0"/>
              <a:t>18</a:t>
            </a:r>
            <a:r>
              <a:rPr lang="cs-CZ" sz="3200" b="1" dirty="0" smtClean="0"/>
              <a:t> e</a:t>
            </a:r>
            <a:endParaRPr lang="cs-CZ" sz="3200" b="1" dirty="0"/>
          </a:p>
        </p:txBody>
      </p:sp>
      <p:sp>
        <p:nvSpPr>
          <p:cNvPr id="2" name="Obdélník 1"/>
          <p:cNvSpPr/>
          <p:nvPr/>
        </p:nvSpPr>
        <p:spPr>
          <a:xfrm>
            <a:off x="-15344" y="-7423"/>
            <a:ext cx="9159343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cs-CZ" sz="4800" b="1" dirty="0">
                <a:solidFill>
                  <a:srgbClr val="FF0000"/>
                </a:solidFill>
              </a:rPr>
              <a:t>Elektrický náboj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251520" y="5301208"/>
            <a:ext cx="2592288" cy="799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Zápis:</a:t>
            </a:r>
          </a:p>
          <a:p>
            <a:pPr>
              <a:spcAft>
                <a:spcPts val="1200"/>
              </a:spcAft>
            </a:pPr>
            <a:r>
              <a:rPr lang="cs-CZ" sz="3200" dirty="0" smtClean="0"/>
              <a:t>Téma: </a:t>
            </a:r>
            <a:r>
              <a:rPr lang="cs-CZ" sz="3200" b="1" i="1" dirty="0" smtClean="0">
                <a:solidFill>
                  <a:srgbClr val="FF0000"/>
                </a:solidFill>
              </a:rPr>
              <a:t>Atom, elektrický náboj</a:t>
            </a:r>
          </a:p>
          <a:p>
            <a:r>
              <a:rPr lang="cs-CZ" sz="2800" b="1" i="1" dirty="0" smtClean="0"/>
              <a:t>Atom              </a:t>
            </a:r>
            <a:r>
              <a:rPr lang="cs-CZ" sz="2800" dirty="0" smtClean="0"/>
              <a:t>jádro (protony- kladné, neutrony – bez náboje)</a:t>
            </a:r>
          </a:p>
          <a:p>
            <a:endParaRPr lang="cs-CZ" sz="2800" dirty="0" smtClean="0"/>
          </a:p>
          <a:p>
            <a:r>
              <a:rPr lang="cs-CZ" sz="2800" dirty="0" smtClean="0"/>
              <a:t>		obal (elektrony- záporné)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	</a:t>
            </a:r>
            <a:r>
              <a:rPr lang="cs-CZ" sz="2800" dirty="0" smtClean="0"/>
              <a:t>- je elektricky neutrální, má stejný počet protonů a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elektronů</a:t>
            </a:r>
          </a:p>
          <a:p>
            <a:endParaRPr lang="cs-CZ" sz="2800" dirty="0" smtClean="0"/>
          </a:p>
          <a:p>
            <a:pPr>
              <a:spcAft>
                <a:spcPts val="1200"/>
              </a:spcAft>
            </a:pPr>
            <a:r>
              <a:rPr lang="cs-CZ" sz="2800" b="1" i="1" dirty="0" smtClean="0"/>
              <a:t>Iont</a:t>
            </a:r>
            <a:r>
              <a:rPr lang="cs-CZ" sz="2800" dirty="0" smtClean="0"/>
              <a:t> = atom s elektrickým nábojem</a:t>
            </a:r>
          </a:p>
          <a:p>
            <a:r>
              <a:rPr lang="cs-CZ" sz="2800" b="1" i="1" dirty="0" smtClean="0"/>
              <a:t>	</a:t>
            </a:r>
            <a:r>
              <a:rPr lang="cs-CZ" sz="2800" dirty="0" smtClean="0"/>
              <a:t>- </a:t>
            </a:r>
            <a:r>
              <a:rPr lang="cs-CZ" sz="2800" b="1" i="1" dirty="0" smtClean="0"/>
              <a:t>kladný iont </a:t>
            </a:r>
            <a:r>
              <a:rPr lang="cs-CZ" sz="2800" dirty="0" smtClean="0"/>
              <a:t>– vzniká odtržením jednoho či více 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 </a:t>
            </a:r>
            <a:r>
              <a:rPr lang="cs-CZ" sz="2800" dirty="0" smtClean="0"/>
              <a:t>            elektronů z obalu atomu</a:t>
            </a:r>
          </a:p>
          <a:p>
            <a:r>
              <a:rPr lang="cs-CZ" sz="2800" dirty="0" smtClean="0"/>
              <a:t>	- </a:t>
            </a:r>
            <a:r>
              <a:rPr lang="cs-CZ" sz="2800" b="1" i="1" dirty="0" smtClean="0"/>
              <a:t>záporný iont</a:t>
            </a:r>
            <a:r>
              <a:rPr lang="cs-CZ" sz="2800" dirty="0" smtClean="0"/>
              <a:t> – vzniká přijetím jednoho či více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elektronů do obalu atomu</a:t>
            </a:r>
          </a:p>
          <a:p>
            <a:endParaRPr lang="cs-CZ" sz="2800" b="1" i="1" dirty="0" smtClean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941867" y="1393063"/>
            <a:ext cx="8640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Přímá spojovací šipka 4"/>
          <p:cNvCxnSpPr/>
          <p:nvPr/>
        </p:nvCxnSpPr>
        <p:spPr>
          <a:xfrm>
            <a:off x="899591" y="1412776"/>
            <a:ext cx="948649" cy="7184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97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28422" y="11208"/>
            <a:ext cx="90649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dirty="0"/>
              <a:t>Elektrický náboj</a:t>
            </a:r>
          </a:p>
          <a:p>
            <a:r>
              <a:rPr lang="cs-CZ" sz="2800" dirty="0"/>
              <a:t>	- značka Q</a:t>
            </a:r>
          </a:p>
          <a:p>
            <a:r>
              <a:rPr lang="cs-CZ" sz="2800" dirty="0"/>
              <a:t>	- jednotka </a:t>
            </a:r>
            <a:r>
              <a:rPr lang="cs-CZ" sz="2800"/>
              <a:t>C </a:t>
            </a:r>
            <a:r>
              <a:rPr lang="cs-CZ" sz="2800" smtClean="0"/>
              <a:t>(Coulomb</a:t>
            </a:r>
            <a:r>
              <a:rPr lang="cs-CZ" sz="2800" dirty="0"/>
              <a:t>)</a:t>
            </a:r>
          </a:p>
          <a:p>
            <a:r>
              <a:rPr lang="cs-CZ" sz="2800" dirty="0"/>
              <a:t>	- elementární elektrický náboj </a:t>
            </a:r>
            <a:endParaRPr lang="cs-CZ" sz="2800" dirty="0" smtClean="0"/>
          </a:p>
          <a:p>
            <a:r>
              <a:rPr lang="cs-CZ" sz="2800" dirty="0"/>
              <a:t>	</a:t>
            </a:r>
            <a:r>
              <a:rPr lang="cs-CZ" sz="2800" dirty="0" smtClean="0"/>
              <a:t>	= </a:t>
            </a:r>
            <a:r>
              <a:rPr lang="cs-CZ" sz="2800" dirty="0"/>
              <a:t>náboj  </a:t>
            </a:r>
            <a:r>
              <a:rPr lang="cs-CZ" sz="2800" dirty="0" smtClean="0"/>
              <a:t>jednoho elektronu nebo protonu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      – </a:t>
            </a:r>
            <a:r>
              <a:rPr lang="cs-CZ" sz="2800" dirty="0"/>
              <a:t>značka </a:t>
            </a:r>
            <a:r>
              <a:rPr lang="cs-CZ" sz="2800" b="1" dirty="0"/>
              <a:t>e</a:t>
            </a:r>
          </a:p>
          <a:p>
            <a:r>
              <a:rPr lang="cs-CZ" sz="2800" b="1" dirty="0"/>
              <a:t>	- 1C = 6 . 10</a:t>
            </a:r>
            <a:r>
              <a:rPr lang="cs-CZ" sz="2800" b="1" baseline="30000" dirty="0"/>
              <a:t>18 </a:t>
            </a:r>
            <a:r>
              <a:rPr lang="cs-CZ" sz="2800" b="1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073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5"/>
          <p:cNvSpPr/>
          <p:nvPr/>
        </p:nvSpPr>
        <p:spPr>
          <a:xfrm>
            <a:off x="3891044" y="2640032"/>
            <a:ext cx="1361912" cy="136191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0" y="1427814"/>
            <a:ext cx="2555776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chemeClr val="accent1"/>
                </a:solidFill>
              </a:rPr>
              <a:t>Elektronový </a:t>
            </a:r>
            <a:r>
              <a:rPr lang="cs-CZ" sz="3600" b="1" dirty="0">
                <a:solidFill>
                  <a:schemeClr val="accent1"/>
                </a:solidFill>
              </a:rPr>
              <a:t>obal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7065418" y="1269621"/>
            <a:ext cx="2078582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3600" b="1" dirty="0">
                <a:solidFill>
                  <a:schemeClr val="accent1"/>
                </a:solidFill>
              </a:rPr>
              <a:t>Atomové jádro</a:t>
            </a: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843808" y="5085184"/>
            <a:ext cx="19000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4000" b="1" dirty="0"/>
              <a:t>neutron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6943433" y="3017857"/>
            <a:ext cx="16369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4000" b="1" dirty="0"/>
              <a:t>proton</a:t>
            </a:r>
          </a:p>
        </p:txBody>
      </p:sp>
      <p:sp>
        <p:nvSpPr>
          <p:cNvPr id="7" name="Elipsa 14"/>
          <p:cNvSpPr/>
          <p:nvPr/>
        </p:nvSpPr>
        <p:spPr>
          <a:xfrm>
            <a:off x="1625879" y="872716"/>
            <a:ext cx="5684870" cy="536459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Skupina 7"/>
          <p:cNvGrpSpPr/>
          <p:nvPr/>
        </p:nvGrpSpPr>
        <p:grpSpPr>
          <a:xfrm>
            <a:off x="2339752" y="3725743"/>
            <a:ext cx="432048" cy="432048"/>
            <a:chOff x="7164288" y="1124744"/>
            <a:chExt cx="432048" cy="432048"/>
          </a:xfrm>
        </p:grpSpPr>
        <p:sp>
          <p:nvSpPr>
            <p:cNvPr id="9" name="Elipsa 16"/>
            <p:cNvSpPr/>
            <p:nvPr/>
          </p:nvSpPr>
          <p:spPr>
            <a:xfrm>
              <a:off x="7164288" y="1124744"/>
              <a:ext cx="432048" cy="432048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ovací čára 18"/>
            <p:cNvCxnSpPr/>
            <p:nvPr/>
          </p:nvCxnSpPr>
          <p:spPr>
            <a:xfrm rot="10800000" flipH="1">
              <a:off x="7236296" y="1340768"/>
              <a:ext cx="216024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/>
          <p:nvPr/>
        </p:nvGrpSpPr>
        <p:grpSpPr>
          <a:xfrm>
            <a:off x="4572000" y="3208619"/>
            <a:ext cx="360040" cy="584775"/>
            <a:chOff x="4572000" y="3208619"/>
            <a:chExt cx="360040" cy="584775"/>
          </a:xfrm>
        </p:grpSpPr>
        <p:sp>
          <p:nvSpPr>
            <p:cNvPr id="18" name="Elipsa 24"/>
            <p:cNvSpPr/>
            <p:nvPr/>
          </p:nvSpPr>
          <p:spPr>
            <a:xfrm>
              <a:off x="4572000" y="3323669"/>
              <a:ext cx="360040" cy="35467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572000" y="3208619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</a:rPr>
                <a:t>+</a:t>
              </a:r>
              <a:endParaRPr lang="cs-CZ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Elipsa 27"/>
          <p:cNvSpPr/>
          <p:nvPr/>
        </p:nvSpPr>
        <p:spPr>
          <a:xfrm>
            <a:off x="4067944" y="3140968"/>
            <a:ext cx="360040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932040" y="1869786"/>
            <a:ext cx="2255548" cy="1127166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1277888" y="2027979"/>
            <a:ext cx="1565920" cy="968973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3754441" y="3501008"/>
            <a:ext cx="493523" cy="169374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1625879" y="4094519"/>
            <a:ext cx="713873" cy="360676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1"/>
          </p:cNvCxnSpPr>
          <p:nvPr/>
        </p:nvCxnSpPr>
        <p:spPr>
          <a:xfrm flipH="1">
            <a:off x="4932040" y="3371800"/>
            <a:ext cx="2011393" cy="9052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0" y="4294837"/>
            <a:ext cx="1797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 b="1" dirty="0"/>
              <a:t>elektron</a:t>
            </a:r>
          </a:p>
        </p:txBody>
      </p:sp>
      <p:sp>
        <p:nvSpPr>
          <p:cNvPr id="20" name="Šipka doleva 19">
            <a:hlinkClick r:id="rId2" action="ppaction://hlinksldjump"/>
          </p:cNvPr>
          <p:cNvSpPr/>
          <p:nvPr/>
        </p:nvSpPr>
        <p:spPr>
          <a:xfrm>
            <a:off x="7761894" y="6237312"/>
            <a:ext cx="1058578" cy="620688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52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 animBg="1"/>
      <p:bldP spid="12" grpId="0" animBg="1"/>
      <p:bldP spid="19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0" y="50539"/>
            <a:ext cx="897096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</a:rPr>
              <a:t>Při vzniku iontů dochází:</a:t>
            </a:r>
          </a:p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a) </a:t>
            </a:r>
            <a:r>
              <a:rPr lang="cs-CZ" sz="2800" b="1" dirty="0" smtClean="0">
                <a:solidFill>
                  <a:srgbClr val="FF0000"/>
                </a:solidFill>
              </a:rPr>
              <a:t>k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odtržení elektronů z obalu </a:t>
            </a:r>
            <a:r>
              <a:rPr lang="cs-CZ" sz="2800" b="1" dirty="0" smtClean="0">
                <a:solidFill>
                  <a:srgbClr val="FF0000"/>
                </a:solidFill>
              </a:rPr>
              <a:t>atomů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6418" name="Oval 34"/>
          <p:cNvSpPr>
            <a:spLocks noChangeAspect="1" noChangeArrowheads="1"/>
          </p:cNvSpPr>
          <p:nvPr/>
        </p:nvSpPr>
        <p:spPr bwMode="auto">
          <a:xfrm>
            <a:off x="3200400" y="1340768"/>
            <a:ext cx="1987550" cy="19875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CECFF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1" name="Skupina 30"/>
          <p:cNvGrpSpPr/>
          <p:nvPr/>
        </p:nvGrpSpPr>
        <p:grpSpPr>
          <a:xfrm>
            <a:off x="3923928" y="2060848"/>
            <a:ext cx="484192" cy="473265"/>
            <a:chOff x="5527968" y="3603806"/>
            <a:chExt cx="1395466" cy="1418309"/>
          </a:xfrm>
        </p:grpSpPr>
        <p:sp>
          <p:nvSpPr>
            <p:cNvPr id="16421" name="Oval 37"/>
            <p:cNvSpPr>
              <a:spLocks noChangeAspect="1" noChangeArrowheads="1"/>
            </p:cNvSpPr>
            <p:nvPr/>
          </p:nvSpPr>
          <p:spPr bwMode="auto">
            <a:xfrm>
              <a:off x="5657086" y="3874953"/>
              <a:ext cx="397286" cy="427579"/>
            </a:xfrm>
            <a:prstGeom prst="ellipse">
              <a:avLst/>
            </a:prstGeom>
            <a:gradFill rotWithShape="0">
              <a:gsLst>
                <a:gs pos="0">
                  <a:srgbClr val="008080">
                    <a:gamma/>
                    <a:tint val="34118"/>
                    <a:invGamma/>
                  </a:srgbClr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22" name="Oval 38"/>
            <p:cNvSpPr>
              <a:spLocks noChangeAspect="1" noChangeArrowheads="1"/>
            </p:cNvSpPr>
            <p:nvPr/>
          </p:nvSpPr>
          <p:spPr bwMode="auto">
            <a:xfrm>
              <a:off x="6461589" y="3822809"/>
              <a:ext cx="407218" cy="417150"/>
            </a:xfrm>
            <a:prstGeom prst="ellipse">
              <a:avLst/>
            </a:prstGeom>
            <a:gradFill rotWithShape="0">
              <a:gsLst>
                <a:gs pos="0">
                  <a:srgbClr val="008080">
                    <a:gamma/>
                    <a:tint val="34118"/>
                    <a:invGamma/>
                  </a:srgbClr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24" name="Oval 40"/>
            <p:cNvSpPr>
              <a:spLocks noChangeAspect="1" noChangeArrowheads="1"/>
            </p:cNvSpPr>
            <p:nvPr/>
          </p:nvSpPr>
          <p:spPr bwMode="auto">
            <a:xfrm>
              <a:off x="5567697" y="3728951"/>
              <a:ext cx="397286" cy="417150"/>
            </a:xfrm>
            <a:prstGeom prst="ellipse">
              <a:avLst/>
            </a:prstGeom>
            <a:gradFill rotWithShape="0">
              <a:gsLst>
                <a:gs pos="0">
                  <a:srgbClr val="CC0000">
                    <a:gamma/>
                    <a:shade val="55686"/>
                    <a:invGamma/>
                  </a:srgbClr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25" name="Oval 41"/>
            <p:cNvSpPr>
              <a:spLocks noChangeAspect="1" noChangeArrowheads="1"/>
            </p:cNvSpPr>
            <p:nvPr/>
          </p:nvSpPr>
          <p:spPr bwMode="auto">
            <a:xfrm>
              <a:off x="6292743" y="4146100"/>
              <a:ext cx="407218" cy="417150"/>
            </a:xfrm>
            <a:prstGeom prst="ellipse">
              <a:avLst/>
            </a:prstGeom>
            <a:gradFill rotWithShape="0">
              <a:gsLst>
                <a:gs pos="0">
                  <a:srgbClr val="008080">
                    <a:gamma/>
                    <a:tint val="34118"/>
                    <a:invGamma/>
                  </a:srgbClr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27" name="Oval 43"/>
            <p:cNvSpPr>
              <a:spLocks noChangeAspect="1" noChangeArrowheads="1"/>
            </p:cNvSpPr>
            <p:nvPr/>
          </p:nvSpPr>
          <p:spPr bwMode="auto">
            <a:xfrm>
              <a:off x="6094100" y="3603806"/>
              <a:ext cx="397286" cy="427579"/>
            </a:xfrm>
            <a:prstGeom prst="ellipse">
              <a:avLst/>
            </a:prstGeom>
            <a:gradFill rotWithShape="0">
              <a:gsLst>
                <a:gs pos="0">
                  <a:srgbClr val="CC0000">
                    <a:gamma/>
                    <a:shade val="55686"/>
                    <a:invGamma/>
                  </a:srgbClr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28" name="Oval 44"/>
            <p:cNvSpPr>
              <a:spLocks noChangeAspect="1" noChangeArrowheads="1"/>
            </p:cNvSpPr>
            <p:nvPr/>
          </p:nvSpPr>
          <p:spPr bwMode="auto">
            <a:xfrm>
              <a:off x="6034507" y="4594536"/>
              <a:ext cx="397286" cy="427579"/>
            </a:xfrm>
            <a:prstGeom prst="ellipse">
              <a:avLst/>
            </a:prstGeom>
            <a:gradFill rotWithShape="0">
              <a:gsLst>
                <a:gs pos="0">
                  <a:srgbClr val="CC0000">
                    <a:gamma/>
                    <a:shade val="55686"/>
                    <a:invGamma/>
                  </a:srgbClr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29" name="Oval 45"/>
            <p:cNvSpPr>
              <a:spLocks noChangeAspect="1" noChangeArrowheads="1"/>
            </p:cNvSpPr>
            <p:nvPr/>
          </p:nvSpPr>
          <p:spPr bwMode="auto">
            <a:xfrm>
              <a:off x="5935186" y="4104385"/>
              <a:ext cx="397286" cy="427579"/>
            </a:xfrm>
            <a:prstGeom prst="ellipse">
              <a:avLst/>
            </a:prstGeom>
            <a:gradFill rotWithShape="0">
              <a:gsLst>
                <a:gs pos="0">
                  <a:srgbClr val="008080">
                    <a:gamma/>
                    <a:tint val="34118"/>
                    <a:invGamma/>
                  </a:srgbClr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30" name="Oval 46"/>
            <p:cNvSpPr>
              <a:spLocks noChangeAspect="1" noChangeArrowheads="1"/>
            </p:cNvSpPr>
            <p:nvPr/>
          </p:nvSpPr>
          <p:spPr bwMode="auto">
            <a:xfrm>
              <a:off x="5746475" y="4479820"/>
              <a:ext cx="407218" cy="427579"/>
            </a:xfrm>
            <a:prstGeom prst="ellipse">
              <a:avLst/>
            </a:prstGeom>
            <a:gradFill rotWithShape="0">
              <a:gsLst>
                <a:gs pos="0">
                  <a:srgbClr val="008080">
                    <a:gamma/>
                    <a:tint val="34118"/>
                    <a:invGamma/>
                  </a:srgbClr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31" name="Oval 47"/>
            <p:cNvSpPr>
              <a:spLocks noChangeAspect="1" noChangeArrowheads="1"/>
            </p:cNvSpPr>
            <p:nvPr/>
          </p:nvSpPr>
          <p:spPr bwMode="auto">
            <a:xfrm>
              <a:off x="5527968" y="4312960"/>
              <a:ext cx="407218" cy="427579"/>
            </a:xfrm>
            <a:prstGeom prst="ellipse">
              <a:avLst/>
            </a:prstGeom>
            <a:gradFill rotWithShape="0">
              <a:gsLst>
                <a:gs pos="0">
                  <a:srgbClr val="CC0000">
                    <a:gamma/>
                    <a:shade val="55686"/>
                    <a:invGamma/>
                  </a:srgbClr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32" name="Oval 48"/>
            <p:cNvSpPr>
              <a:spLocks noChangeAspect="1" noChangeArrowheads="1"/>
            </p:cNvSpPr>
            <p:nvPr/>
          </p:nvSpPr>
          <p:spPr bwMode="auto">
            <a:xfrm>
              <a:off x="6516216" y="4365104"/>
              <a:ext cx="407218" cy="427579"/>
            </a:xfrm>
            <a:prstGeom prst="ellipse">
              <a:avLst/>
            </a:prstGeom>
            <a:gradFill rotWithShape="0">
              <a:gsLst>
                <a:gs pos="0">
                  <a:srgbClr val="CC0000">
                    <a:gamma/>
                    <a:shade val="55686"/>
                    <a:invGamma/>
                  </a:srgbClr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447" name="Oval 63"/>
          <p:cNvSpPr>
            <a:spLocks noChangeArrowheads="1"/>
          </p:cNvSpPr>
          <p:nvPr/>
        </p:nvSpPr>
        <p:spPr bwMode="auto">
          <a:xfrm>
            <a:off x="4092575" y="1375226"/>
            <a:ext cx="438150" cy="419100"/>
          </a:xfrm>
          <a:prstGeom prst="ellipse">
            <a:avLst/>
          </a:prstGeom>
          <a:solidFill>
            <a:srgbClr val="3366FF">
              <a:alpha val="88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48" name="Oval 64"/>
          <p:cNvSpPr>
            <a:spLocks noChangeArrowheads="1"/>
          </p:cNvSpPr>
          <p:nvPr/>
        </p:nvSpPr>
        <p:spPr bwMode="auto">
          <a:xfrm>
            <a:off x="3505200" y="1610643"/>
            <a:ext cx="438150" cy="419100"/>
          </a:xfrm>
          <a:prstGeom prst="ellipse">
            <a:avLst/>
          </a:prstGeom>
          <a:solidFill>
            <a:srgbClr val="3366FF">
              <a:alpha val="88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49" name="Oval 65"/>
          <p:cNvSpPr>
            <a:spLocks noChangeArrowheads="1"/>
          </p:cNvSpPr>
          <p:nvPr/>
        </p:nvSpPr>
        <p:spPr bwMode="auto">
          <a:xfrm>
            <a:off x="3341688" y="2209131"/>
            <a:ext cx="438150" cy="419100"/>
          </a:xfrm>
          <a:prstGeom prst="ellipse">
            <a:avLst/>
          </a:prstGeom>
          <a:solidFill>
            <a:srgbClr val="3366FF">
              <a:alpha val="88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50" name="Oval 66"/>
          <p:cNvSpPr>
            <a:spLocks noChangeArrowheads="1"/>
          </p:cNvSpPr>
          <p:nvPr/>
        </p:nvSpPr>
        <p:spPr bwMode="auto">
          <a:xfrm>
            <a:off x="3825875" y="2693318"/>
            <a:ext cx="438150" cy="419100"/>
          </a:xfrm>
          <a:prstGeom prst="ellipse">
            <a:avLst/>
          </a:prstGeom>
          <a:solidFill>
            <a:srgbClr val="3366FF">
              <a:alpha val="88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53" name="Line 69"/>
          <p:cNvSpPr>
            <a:spLocks noChangeShapeType="1"/>
          </p:cNvSpPr>
          <p:nvPr/>
        </p:nvSpPr>
        <p:spPr bwMode="auto">
          <a:xfrm>
            <a:off x="3952876" y="2902868"/>
            <a:ext cx="23495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54" name="Line 70"/>
          <p:cNvSpPr>
            <a:spLocks noChangeShapeType="1"/>
          </p:cNvSpPr>
          <p:nvPr/>
        </p:nvSpPr>
        <p:spPr bwMode="auto">
          <a:xfrm>
            <a:off x="3443288" y="2411951"/>
            <a:ext cx="23495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55" name="Line 71"/>
          <p:cNvSpPr>
            <a:spLocks noChangeShapeType="1"/>
          </p:cNvSpPr>
          <p:nvPr/>
        </p:nvSpPr>
        <p:spPr bwMode="auto">
          <a:xfrm>
            <a:off x="3590925" y="1854848"/>
            <a:ext cx="23495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56" name="Line 72"/>
          <p:cNvSpPr>
            <a:spLocks noChangeShapeType="1"/>
          </p:cNvSpPr>
          <p:nvPr/>
        </p:nvSpPr>
        <p:spPr bwMode="auto">
          <a:xfrm>
            <a:off x="4206431" y="1610643"/>
            <a:ext cx="23495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60" name="Oval 76"/>
          <p:cNvSpPr>
            <a:spLocks noChangeArrowheads="1"/>
          </p:cNvSpPr>
          <p:nvPr/>
        </p:nvSpPr>
        <p:spPr bwMode="auto">
          <a:xfrm>
            <a:off x="4419600" y="2353593"/>
            <a:ext cx="438150" cy="419100"/>
          </a:xfrm>
          <a:prstGeom prst="ellipse">
            <a:avLst/>
          </a:prstGeom>
          <a:solidFill>
            <a:srgbClr val="3366FF">
              <a:alpha val="88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61" name="Line 77"/>
          <p:cNvSpPr>
            <a:spLocks noChangeShapeType="1"/>
          </p:cNvSpPr>
          <p:nvPr/>
        </p:nvSpPr>
        <p:spPr bwMode="auto">
          <a:xfrm>
            <a:off x="4514129" y="2575729"/>
            <a:ext cx="23495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62" name="Text Box 78"/>
          <p:cNvSpPr txBox="1">
            <a:spLocks noChangeArrowheads="1"/>
          </p:cNvSpPr>
          <p:nvPr/>
        </p:nvSpPr>
        <p:spPr bwMode="auto">
          <a:xfrm>
            <a:off x="1" y="4221088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3200" dirty="0"/>
              <a:t>Je takto vzniklá částice elektricky neutrální?</a:t>
            </a:r>
          </a:p>
          <a:p>
            <a:r>
              <a:rPr lang="cs-CZ" sz="3200" dirty="0"/>
              <a:t>Kladný náboj převládá nad záporným </a:t>
            </a:r>
            <a:r>
              <a:rPr lang="cs-CZ" sz="3200" dirty="0" smtClean="0"/>
              <a:t>elektrickým</a:t>
            </a:r>
          </a:p>
          <a:p>
            <a:r>
              <a:rPr lang="cs-CZ" sz="3200" dirty="0" smtClean="0"/>
              <a:t> nábojem.</a:t>
            </a:r>
            <a:endParaRPr lang="cs-CZ" sz="3200" dirty="0"/>
          </a:p>
          <a:p>
            <a:r>
              <a:rPr lang="cs-CZ" sz="3200" dirty="0" smtClean="0"/>
              <a:t>Vzniklá </a:t>
            </a:r>
            <a:r>
              <a:rPr lang="cs-CZ" sz="3200" dirty="0"/>
              <a:t>částice má kladný náboj </a:t>
            </a:r>
            <a:r>
              <a:rPr lang="cs-CZ" sz="3200" dirty="0">
                <a:sym typeface="Symbol" pitchFamily="18" charset="2"/>
              </a:rPr>
              <a:t>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6666FF"/>
                </a:solidFill>
              </a:rPr>
              <a:t>kladný iont</a:t>
            </a:r>
            <a:r>
              <a:rPr lang="cs-CZ" sz="3200" dirty="0"/>
              <a:t>.</a:t>
            </a:r>
          </a:p>
        </p:txBody>
      </p:sp>
      <p:sp>
        <p:nvSpPr>
          <p:cNvPr id="16463" name="Line 79"/>
          <p:cNvSpPr>
            <a:spLocks noChangeShapeType="1"/>
          </p:cNvSpPr>
          <p:nvPr/>
        </p:nvSpPr>
        <p:spPr bwMode="auto">
          <a:xfrm flipH="1">
            <a:off x="4384675" y="2261518"/>
            <a:ext cx="15477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5932413" y="1521395"/>
            <a:ext cx="2149756" cy="1569660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3200" b="1" dirty="0"/>
              <a:t>V </a:t>
            </a:r>
            <a:r>
              <a:rPr lang="cs-CZ" sz="3200" b="1" dirty="0" smtClean="0"/>
              <a:t>jádře je:</a:t>
            </a:r>
          </a:p>
          <a:p>
            <a:r>
              <a:rPr lang="cs-CZ" sz="3200" dirty="0" smtClean="0"/>
              <a:t>5 </a:t>
            </a:r>
            <a:r>
              <a:rPr lang="cs-CZ" sz="3200" dirty="0"/>
              <a:t>protonů</a:t>
            </a:r>
          </a:p>
          <a:p>
            <a:r>
              <a:rPr lang="cs-CZ" sz="3200" dirty="0" smtClean="0"/>
              <a:t>5 </a:t>
            </a:r>
            <a:r>
              <a:rPr lang="cs-CZ" sz="3200" dirty="0"/>
              <a:t>neutronů.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79512" y="1549713"/>
            <a:ext cx="2555775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Tento atom je elektricky neutrální</a:t>
            </a:r>
            <a:endParaRPr lang="cs-CZ" sz="3200" dirty="0"/>
          </a:p>
        </p:txBody>
      </p:sp>
      <p:sp>
        <p:nvSpPr>
          <p:cNvPr id="29" name="Šipka doleva 28">
            <a:hlinkClick r:id="rId2" action="ppaction://hlinksldjump"/>
          </p:cNvPr>
          <p:cNvSpPr/>
          <p:nvPr/>
        </p:nvSpPr>
        <p:spPr>
          <a:xfrm>
            <a:off x="7761894" y="6237312"/>
            <a:ext cx="1058578" cy="620688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52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3000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3000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3000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3000"/>
                                        <p:tgtEl>
                                          <p:spTgt spid="16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/>
                                        <p:tgtEl>
                                          <p:spTgt spid="1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3000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3000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16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16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2000"/>
                                        <p:tgtEl>
                                          <p:spTgt spid="16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16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8" grpId="0" animBg="1"/>
      <p:bldP spid="16447" grpId="0" animBg="1"/>
      <p:bldP spid="16447" grpId="1" animBg="1"/>
      <p:bldP spid="16448" grpId="0" animBg="1"/>
      <p:bldP spid="16449" grpId="0" animBg="1"/>
      <p:bldP spid="16449" grpId="1" animBg="1"/>
      <p:bldP spid="16450" grpId="0" animBg="1"/>
      <p:bldP spid="16453" grpId="0" animBg="1"/>
      <p:bldP spid="16454" grpId="0" animBg="1"/>
      <p:bldP spid="16454" grpId="1" animBg="1"/>
      <p:bldP spid="16455" grpId="0" animBg="1"/>
      <p:bldP spid="16456" grpId="0" animBg="1"/>
      <p:bldP spid="16456" grpId="1" animBg="1"/>
      <p:bldP spid="16460" grpId="0" animBg="1"/>
      <p:bldP spid="16461" grpId="0" animBg="1"/>
      <p:bldP spid="16463" grpId="0" animBg="1"/>
      <p:bldP spid="16464" grpId="0" animBg="1"/>
      <p:bldP spid="2" grpId="0" animBg="1"/>
      <p:bldP spid="2" grpId="1" animBg="1"/>
      <p:bldP spid="29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402</Words>
  <Application>Microsoft Office PowerPoint</Application>
  <PresentationFormat>Předvádění na obrazovce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Josef Hadrava</cp:lastModifiedBy>
  <cp:revision>58</cp:revision>
  <dcterms:created xsi:type="dcterms:W3CDTF">2011-04-03T14:49:02Z</dcterms:created>
  <dcterms:modified xsi:type="dcterms:W3CDTF">2020-05-12T08:53:29Z</dcterms:modified>
</cp:coreProperties>
</file>