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81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2" r:id="rId12"/>
    <p:sldId id="275" r:id="rId13"/>
    <p:sldId id="276" r:id="rId14"/>
    <p:sldId id="278" r:id="rId15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4315BC-C830-4CA3-8809-7C14D1D28774}" type="datetimeFigureOut">
              <a:rPr lang="cs-CZ" smtClean="0"/>
              <a:pPr/>
              <a:t>3.6.2020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E078BC-C1C3-4EDB-BE7D-17F07FA3B2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4697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inovace_54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687D-F396-4042-85BD-D087E72FAA9C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B527-90ED-451D-BD58-6C1AD9000145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899-46B1-4009-A242-2D298CB8F253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6C38FF-0221-48C0-99F2-BBC7EB14B7AE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F4DF-AB97-4B1F-93D7-897F5AC7C591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3DF5-08FE-471E-B075-9FBF90226621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5A5A-B85D-4E71-AB2D-69FA531E63E5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B3A2-49AA-46F0-A087-88335F01273D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A6-00E7-47DF-81A3-6FF1FC17C6E1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8A6FA4-D6BC-4102-B266-163D50417AC8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CF5A-9B90-4E73-B634-898BE6ED4426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04FEFE-759A-4B1A-B658-CE254BF3FC8A}" type="datetime1">
              <a:rPr lang="cs-CZ" smtClean="0"/>
              <a:pPr/>
              <a:t>3.6.2020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Ing. Alena Havlínová</a:t>
            </a: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AA59E9-A39A-450E-99C6-31F99E6A6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  <p:sndAc>
      <p:stSnd>
        <p:snd r:embed="rId13" name="chimes.wav"/>
      </p:stSnd>
    </p:sndAc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dclipart.org/displayimage.php?album=151&amp;pos=211" TargetMode="External"/><Relationship Id="rId3" Type="http://schemas.openxmlformats.org/officeDocument/2006/relationships/hyperlink" Target="http://commons.wikimedia.org/wiki/File:4_Milky_Way_(ELitU)-blank.png" TargetMode="External"/><Relationship Id="rId7" Type="http://schemas.openxmlformats.org/officeDocument/2006/relationships/hyperlink" Target="http://commons.wikimedia.org/wiki/File:Sunrise_Oman_bay.jpg" TargetMode="External"/><Relationship Id="rId2" Type="http://schemas.openxmlformats.org/officeDocument/2006/relationships/hyperlink" Target="http://commons.wikimedia.org/wiki/File:Universe_expansion_sk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dclipart.org/displayimage.php?album=111&amp;pos=42" TargetMode="External"/><Relationship Id="rId5" Type="http://schemas.openxmlformats.org/officeDocument/2006/relationships/hyperlink" Target="http://commons.wikimedia.org/wiki/File:Solar_planets.jpg" TargetMode="External"/><Relationship Id="rId4" Type="http://schemas.openxmlformats.org/officeDocument/2006/relationships/hyperlink" Target="http://www.pdclipart.org/displayimage.php?album=search&amp;cat=0&amp;pos=3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_sun1.jpg" TargetMode="External"/><Relationship Id="rId2" Type="http://schemas.openxmlformats.org/officeDocument/2006/relationships/hyperlink" Target="http://commons.wikimedia.org/wiki/File:SunFromCloud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928662" y="285729"/>
            <a:ext cx="75724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SLUNEČNÍ SOUSTAVA</a:t>
            </a:r>
            <a:endParaRPr lang="cs-CZ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Zástupný symbol pro obsah 4"/>
          <p:cNvSpPr txBox="1">
            <a:spLocks/>
          </p:cNvSpPr>
          <p:nvPr/>
        </p:nvSpPr>
        <p:spPr>
          <a:xfrm>
            <a:off x="0" y="15240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cs-CZ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57224" y="3000372"/>
            <a:ext cx="78682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Člověk a příroda/Zeměpis</a:t>
            </a:r>
          </a:p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5. ročník/6. ročník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8358246" cy="20442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1/ Co je vesmír?</a:t>
            </a:r>
          </a:p>
          <a:p>
            <a:pPr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VŠE, CO EXISTUJE – PROSTOR, ČAS, HMOTA, ENERGIE</a:t>
            </a:r>
          </a:p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2/ Jak se jmenuje naše galaxie?</a:t>
            </a:r>
          </a:p>
          <a:p>
            <a:pPr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MLÉČNÁ DRÁHA</a:t>
            </a:r>
          </a:p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3/ Kdy vznikla Sluneční soustava?</a:t>
            </a:r>
          </a:p>
          <a:p>
            <a:pPr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 PŘED 4,5 MILIARDAMI LET</a:t>
            </a:r>
          </a:p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4/ Co tvoří Sluneční soustavu?</a:t>
            </a:r>
          </a:p>
          <a:p>
            <a:pPr>
              <a:buNone/>
            </a:pP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Tvoří ji tělesa různých druhů a velikostí (Slunce, 8 planet, měsíce planet, planetky, komety, meteoroidy, hvězdy).</a:t>
            </a:r>
          </a:p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5/ Jaké druhy slunečního záření rozlišujeme?</a:t>
            </a:r>
          </a:p>
          <a:p>
            <a:pPr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ULTRAFIALOVÉ, INFRAČERVENÉ A VIDITELNÉ SLUNEČNÍ</a:t>
            </a:r>
          </a:p>
          <a:p>
            <a:pPr>
              <a:buNone/>
            </a:pPr>
            <a:r>
              <a:rPr lang="cs-C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ZÁŘENÍ</a:t>
            </a: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spc="0" dirty="0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Kontrolní otázky:</a:t>
            </a:r>
            <a:endParaRPr lang="cs-CZ" sz="5400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pPr algn="ctr"/>
            <a:r>
              <a:rPr lang="cs-CZ" sz="3200" b="1" u="sng" dirty="0" smtClean="0">
                <a:solidFill>
                  <a:srgbClr val="FF0000"/>
                </a:solidFill>
              </a:rPr>
              <a:t>ÚKOL DO SEŠITU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700" b="1" dirty="0" smtClean="0">
                <a:solidFill>
                  <a:schemeClr val="bg1"/>
                </a:solidFill>
              </a:rPr>
              <a:t>Opiš sloupce do sešitu a podtrhni odpovídajícími barvami co k sobě patří.</a:t>
            </a:r>
            <a:endParaRPr lang="cs-CZ" sz="27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4059936" cy="45720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</a:rPr>
              <a:t>VESMÍR</a:t>
            </a:r>
          </a:p>
          <a:p>
            <a:r>
              <a:rPr lang="cs-CZ" sz="4800" b="1" dirty="0" smtClean="0">
                <a:solidFill>
                  <a:schemeClr val="bg1"/>
                </a:solidFill>
              </a:rPr>
              <a:t>GALAXIE</a:t>
            </a:r>
          </a:p>
          <a:p>
            <a:r>
              <a:rPr lang="cs-CZ" sz="4800" b="1" dirty="0" smtClean="0">
                <a:solidFill>
                  <a:srgbClr val="FF0000"/>
                </a:solidFill>
              </a:rPr>
              <a:t>SLUNEČNÍ SOUSTAVA</a:t>
            </a:r>
          </a:p>
          <a:p>
            <a:r>
              <a:rPr lang="cs-CZ" sz="4800" b="1" dirty="0" smtClean="0">
                <a:solidFill>
                  <a:srgbClr val="FFFF00"/>
                </a:solidFill>
              </a:rPr>
              <a:t>SLUNCE</a:t>
            </a:r>
            <a:endParaRPr lang="cs-CZ" sz="4800" b="1" dirty="0">
              <a:solidFill>
                <a:srgbClr val="FFFF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59936" cy="4572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seskupení hvězd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tělesa různých druhů a velikostí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koule žhavých plynů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teorie velkého třesku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vznik před 4,5 mld. let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velký dutý disk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rozpíná se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v</a:t>
            </a:r>
            <a:r>
              <a:rPr lang="cs-CZ" b="1" smtClean="0">
                <a:solidFill>
                  <a:schemeClr val="bg1"/>
                </a:solidFill>
              </a:rPr>
              <a:t>znik </a:t>
            </a:r>
            <a:r>
              <a:rPr lang="cs-CZ" b="1" dirty="0" smtClean="0">
                <a:solidFill>
                  <a:schemeClr val="bg1"/>
                </a:solidFill>
              </a:rPr>
              <a:t>před 5 mld. let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7864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VESMÍRNÁ EXPANZE</a:t>
            </a:r>
            <a:endParaRPr lang="cs-CZ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ORIGINAL UPLOADER WAS MISOH AT SK.WIKIPEDIA LATER VERSIONS WERE UPLOADED BY MAROS AT SK.WIKIPEDIA. 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Universe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expansion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[online]. 2005-03-15 (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version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 2005-03-15 (last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version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[cit. 2012-07-11]. In: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Dostupné pod licencí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Creative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Attribution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Alike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Unported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Dostupné z: 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http://commons.wikimedia.org/wiki/File:Universe_expansion_sk.png</a:t>
            </a:r>
            <a:endParaRPr lang="cs-CZ" sz="15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GALAXIE MLÉČNÁ DRÁHA</a:t>
            </a:r>
            <a:endParaRPr lang="cs-CZ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ODVOZENÉ DÍLO: FRÉDÉRIC MICHEL. 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Milky 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Way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ELitU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)-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blank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[online]. 2011-09-27. [cit. 2012-07-11]. In: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Dostupné pod licencí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Creative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Attribution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Alike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Unported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Dostupné z: 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http://commons.wikimedia.org/wiki/File:4_Milky_Way_(ELitU)-blank.png</a:t>
            </a:r>
            <a:endParaRPr lang="cs-CZ" sz="15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SLUNEČNÍ SOUSTAVA</a:t>
            </a:r>
            <a:endParaRPr lang="cs-CZ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[online]. [cit. 2012-07-11]. In: Public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Klipart. Dostupné z: 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http://www.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pdclipart.org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displayimage.php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?album=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search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&amp;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cat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=0&amp;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pos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=31</a:t>
            </a:r>
            <a:endParaRPr lang="cs-CZ" sz="15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SLUNEČNÍ SOUSTAVA 1</a:t>
            </a:r>
            <a:endParaRPr lang="cs-CZ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planets.jpg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[online]. [cit. 2012-07-11]. In: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Creative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CommonsAttribution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Alike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Unported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license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Dostupné z: 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http://commons.wikimedia.org/wiki/File:Solar_planets.jpg</a:t>
            </a:r>
            <a:endParaRPr lang="cs-CZ" sz="15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SLUNCE</a:t>
            </a:r>
            <a:endParaRPr lang="cs-CZ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[online]. [cit. 2012-07-11]. In: Public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Klipart. Dostupné z: 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http://www.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pdclipart.org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/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displayimage.php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?album=111&amp;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pos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=42</a:t>
            </a:r>
            <a:endParaRPr lang="cs-CZ" sz="15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VÝCHOD SLUNCE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STZEMAN. 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Sunrise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Omán 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bay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[online]. 4.2.2011. [cit. 2012-07-11]. In: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Dostupné pod licencí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Creative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Attribution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Alike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Unported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Dostupné z: 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7"/>
              </a:rPr>
              <a:t>http://commons.wikimedia.org/wiki/File:Sunrise_Oman_bay.jpg</a:t>
            </a:r>
            <a:endParaRPr lang="cs-CZ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500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ZÁPAD SLUNCE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Weather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sunset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cs-CZ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5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clouds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[online]. [cit. 2012-07-11]. In: Public </a:t>
            </a:r>
            <a:r>
              <a:rPr lang="cs-CZ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Domain</a:t>
            </a:r>
            <a:r>
              <a:rPr lang="cs-CZ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Klipart. Dostupné z: 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http://www.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pdclipart.org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/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displayimage.php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?album=151&amp;</a:t>
            </a:r>
            <a:r>
              <a:rPr lang="cs-CZ" sz="15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pos</a:t>
            </a:r>
            <a:r>
              <a:rPr lang="cs-CZ" sz="15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=211</a:t>
            </a:r>
            <a:endParaRPr lang="cs-CZ" sz="15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633394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latin typeface="Arial" pitchFamily="34" charset="0"/>
                <a:cs typeface="Arial" pitchFamily="34" charset="0"/>
              </a:rPr>
              <a:t>   ZDROJE OBRÁZKŮ:</a:t>
            </a:r>
            <a:endParaRPr lang="cs-CZ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4293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SLUNEČNÍ PAPRSKY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KOSIOREK,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Bartosz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 </a:t>
            </a:r>
            <a:r>
              <a:rPr lang="cs-CZ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SunFromClouds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[online]. [cit. 2012-07-11]. In: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Dostupné pod licencí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Creative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Attribution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Alike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Unported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Dostupné z: </a:t>
            </a:r>
            <a:r>
              <a:rPr lang="cs-CZ" sz="12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http://commons.wikimedia.org/wiki/File:SunFromClouds.jpg</a:t>
            </a:r>
            <a:endParaRPr lang="cs-CZ" sz="12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ZÁŘÍCÍ SLUNCE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LYKAESTRIA. </a:t>
            </a:r>
            <a:r>
              <a:rPr lang="cs-CZ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Sun1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[online]. [cit. 2012-07-11]. In: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Dostupné pod licencí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Creative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Commons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Attribution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Alike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3.0 </a:t>
            </a:r>
            <a:r>
              <a:rPr lang="cs-CZ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Unported</a:t>
            </a: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l. Dostupné z: </a:t>
            </a:r>
            <a:r>
              <a:rPr lang="cs-CZ" sz="12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http://commons.wikimedia.org/wiki/File:The_sun1.jpg</a:t>
            </a:r>
            <a:endParaRPr lang="cs-CZ" sz="12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cs-CZ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167330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latin typeface="Arial" pitchFamily="34" charset="0"/>
                <a:cs typeface="Arial" pitchFamily="34" charset="0"/>
              </a:rPr>
              <a:t>ZDROJE DAT:</a:t>
            </a:r>
          </a:p>
          <a:p>
            <a:pPr>
              <a:buNone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cs-CZ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KVASNIČKOVÁ, Danuše, Jiří FRONĚK a Martin ŠOLC. </a:t>
            </a:r>
            <a:r>
              <a:rPr lang="cs-CZ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Přírodověda pro 5. ročník základní školy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cs-CZ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Vyd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3. Praha: Fortuna, c2001, 95 s. ISBN 80-716-8780-4.</a:t>
            </a:r>
          </a:p>
          <a:p>
            <a:pPr>
              <a:buNone/>
            </a:pPr>
            <a:endParaRPr lang="cs-CZ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BAŤKOVÁ, Božena, Jiří FRONĚK a Martin ŠOLC. </a:t>
            </a:r>
            <a:r>
              <a:rPr lang="cs-CZ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Přírodověda 4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1. </a:t>
            </a:r>
            <a:r>
              <a:rPr lang="cs-CZ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vyd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Olomouc: </a:t>
            </a:r>
            <a:r>
              <a:rPr lang="cs-CZ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Prodos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1993, </a:t>
            </a:r>
          </a:p>
          <a:p>
            <a:pPr>
              <a:buNone/>
            </a:pP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77 s. ISBN 80-858-0615-0.</a:t>
            </a:r>
          </a:p>
          <a:p>
            <a:pPr>
              <a:buNone/>
            </a:pPr>
            <a:endParaRPr lang="cs-CZ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DUŠEK, Jiří, </a:t>
            </a:r>
            <a:r>
              <a:rPr lang="cs-CZ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Jiří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GRYGAR a Zdeněk POKORNÝ. </a:t>
            </a:r>
            <a:r>
              <a:rPr lang="cs-CZ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Náš vesmír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Praha4-Modřany: </a:t>
            </a:r>
            <a:r>
              <a:rPr lang="cs-CZ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Aventinum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2000. Fotografické atlasy. ISBN 80-7151-160-9.</a:t>
            </a:r>
          </a:p>
          <a:p>
            <a:endParaRPr lang="cs-CZ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BOURDIALOVÁ, </a:t>
            </a:r>
            <a:r>
              <a:rPr lang="cs-CZ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Isabelle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Vesmír a svět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Praha: </a:t>
            </a:r>
            <a:r>
              <a:rPr lang="cs-CZ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Euromedia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cs-C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2000. ISBN 80-242-0850-4.</a:t>
            </a:r>
          </a:p>
          <a:p>
            <a:endParaRPr lang="cs-CZ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43000" y="6357938"/>
            <a:ext cx="69484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cs-CZ" sz="1200" i="1" dirty="0">
              <a:latin typeface="+mn-lt"/>
            </a:endParaRPr>
          </a:p>
          <a:p>
            <a:pPr algn="ctr">
              <a:defRPr/>
            </a:pPr>
            <a:r>
              <a:rPr lang="cs-CZ" sz="1200" i="1" dirty="0">
                <a:latin typeface="+mn-lt"/>
              </a:rPr>
              <a:t>Autorem materiálu a všech jeho částí, není-li uvedeno jinak, je Ing. </a:t>
            </a:r>
            <a:r>
              <a:rPr lang="cs-CZ" sz="1200" i="1" dirty="0" smtClean="0"/>
              <a:t>Alena Havlínová</a:t>
            </a:r>
            <a:r>
              <a:rPr lang="cs-CZ" sz="1200" i="1" dirty="0" smtClean="0">
                <a:latin typeface="+mn-lt"/>
              </a:rPr>
              <a:t>.</a:t>
            </a:r>
            <a:r>
              <a:rPr lang="cs-CZ" sz="1200" i="1" dirty="0">
                <a:latin typeface="+mn-lt"/>
              </a:rPr>
              <a:t/>
            </a:r>
            <a:br>
              <a:rPr lang="cs-CZ" sz="1200" i="1" dirty="0">
                <a:latin typeface="+mn-lt"/>
              </a:rPr>
            </a:br>
            <a:r>
              <a:rPr lang="cs-CZ" sz="1200" i="1" dirty="0">
                <a:latin typeface="+mn-lt"/>
              </a:rPr>
              <a:t> </a:t>
            </a:r>
          </a:p>
        </p:txBody>
      </p:sp>
      <p:sp>
        <p:nvSpPr>
          <p:cNvPr id="6" name="Zástupný symbol pro obsah 13"/>
          <p:cNvSpPr txBox="1">
            <a:spLocks noChangeAspect="1"/>
          </p:cNvSpPr>
          <p:nvPr/>
        </p:nvSpPr>
        <p:spPr>
          <a:xfrm>
            <a:off x="571472" y="214290"/>
            <a:ext cx="8229600" cy="6072187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Vzdělávací materiál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5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71500" y="500063"/>
          <a:ext cx="8215342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02"/>
                <a:gridCol w="5715040"/>
              </a:tblGrid>
              <a:tr h="1142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Projekt MŠMT ČR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Číslo projektu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Název školy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Klíčová 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aktivita  III/2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EU PENÍZE ŠKOLÁM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CZ.1.07./1.4.00/21.2893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ZŠ a MŠ </a:t>
                      </a:r>
                      <a:r>
                        <a:rPr kumimoji="0" lang="cs-CZ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Černovice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Ekoš</a:t>
                      </a: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 my – hledáme cesty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Inovace a zkvalitnění výuky prostřednictvím ICT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71500" y="2143125"/>
          <a:ext cx="8215369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774"/>
                <a:gridCol w="2675277"/>
                <a:gridCol w="3061318"/>
              </a:tblGrid>
              <a:tr h="285752"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Název materiálu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Sluneční soustava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Ing. Alena Havlínová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Datum vzniku materiálu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11. 7. 2012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Třída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třída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třída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Vzdělávací</a:t>
                      </a:r>
                      <a:r>
                        <a:rPr lang="cs-CZ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oblast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Člověk a jeho svět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Člověk a příroda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Vzdělávací</a:t>
                      </a:r>
                      <a:r>
                        <a:rPr lang="cs-CZ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obor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Člověk a příroda 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Zeměpis 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cs-CZ" sz="12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Tematická</a:t>
                      </a:r>
                      <a:r>
                        <a:rPr lang="cs-CZ" sz="12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oblast 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Vesmír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Tematický okruh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Vesmír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Sluneční soustava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Výkladová prezentace na téma Sluneční soustava doplněná obrázky a kontrolními úkoly.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571625" y="1785938"/>
          <a:ext cx="6096000" cy="32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200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Charakteristika vzdělávacího materiálu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3143240" y="5000636"/>
            <a:ext cx="29067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cs-CZ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Hodnocení vzdělávacího materiálu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4166476"/>
              </p:ext>
            </p:extLst>
          </p:nvPr>
        </p:nvGraphicFramePr>
        <p:xfrm>
          <a:off x="500034" y="5357826"/>
          <a:ext cx="8215370" cy="74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715040"/>
              </a:tblGrid>
              <a:tr h="285752"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Datum</a:t>
                      </a: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ověření ve výuce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 11. a 23. 11. 2012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Zhodnocení materiálu 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Žáci pracovali se zájmem, výklad pochopili.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zhledem k lepšímu pochopení probíraného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tématu byla prezentace rozložena do dvou vyučovacích hodin.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ovéPole 9"/>
          <p:cNvSpPr txBox="1">
            <a:spLocks noChangeArrowheads="1"/>
          </p:cNvSpPr>
          <p:nvPr/>
        </p:nvSpPr>
        <p:spPr bwMode="auto">
          <a:xfrm>
            <a:off x="571500" y="6072188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auto">
          <a:xfrm>
            <a:off x="0" y="6143644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cs-CZ" sz="1200" b="1" dirty="0">
                <a:solidFill>
                  <a:srgbClr val="000000"/>
                </a:solidFill>
                <a:latin typeface="Calibri" pitchFamily="34" charset="0"/>
              </a:rPr>
              <a:t>Materiál je určen pro bezplatné používání pro potřeby výuky a vzdělávání na všech typech škol a školských zařízení. </a:t>
            </a:r>
          </a:p>
          <a:p>
            <a:pPr algn="ctr" eaLnBrk="0" hangingPunct="0"/>
            <a:r>
              <a:rPr lang="cs-CZ" sz="1200" b="1" dirty="0">
                <a:solidFill>
                  <a:srgbClr val="000000"/>
                </a:solidFill>
                <a:latin typeface="Calibri" pitchFamily="34" charset="0"/>
              </a:rPr>
              <a:t>Jakékoliv další  využití materiálu podléhá autorskému zákonu.</a:t>
            </a:r>
            <a:endParaRPr lang="cs-CZ" dirty="0"/>
          </a:p>
        </p:txBody>
      </p:sp>
      <p:sp>
        <p:nvSpPr>
          <p:cNvPr id="14" name="Obdélník 10"/>
          <p:cNvSpPr>
            <a:spLocks noChangeArrowheads="1"/>
          </p:cNvSpPr>
          <p:nvPr/>
        </p:nvSpPr>
        <p:spPr bwMode="auto">
          <a:xfrm>
            <a:off x="7072313" y="142875"/>
            <a:ext cx="1687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1" dirty="0" smtClean="0">
                <a:solidFill>
                  <a:srgbClr val="000000"/>
                </a:solidFill>
                <a:latin typeface="Calibri" pitchFamily="34" charset="0"/>
              </a:rPr>
              <a:t>VY_32_INOVACE_</a:t>
            </a:r>
            <a:r>
              <a:rPr lang="cs-CZ" sz="1200" i="1" dirty="0" err="1" smtClean="0">
                <a:solidFill>
                  <a:srgbClr val="000000"/>
                </a:solidFill>
                <a:latin typeface="Calibri" pitchFamily="34" charset="0"/>
              </a:rPr>
              <a:t>CaP</a:t>
            </a:r>
            <a:r>
              <a:rPr lang="cs-CZ" sz="1200" i="1" dirty="0" smtClean="0">
                <a:solidFill>
                  <a:srgbClr val="000000"/>
                </a:solidFill>
                <a:latin typeface="Calibri" pitchFamily="34" charset="0"/>
              </a:rPr>
              <a:t>_7</a:t>
            </a:r>
            <a:endParaRPr lang="cs-CZ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329114" cy="45958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Teorie velkého třesku tvrdí, že vesmír byl vytvořen obrovskou explozí před 15 miliardami let.</a:t>
            </a:r>
          </a:p>
          <a:p>
            <a:pPr>
              <a:buFont typeface="Wingdings" pitchFamily="2" charset="2"/>
              <a:buChar char="q"/>
            </a:pPr>
            <a:r>
              <a:rPr lang="cs-CZ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 to všechno, co existuje – hmota, čas, prostor,energie.</a:t>
            </a:r>
          </a:p>
          <a:p>
            <a:pPr>
              <a:buFont typeface="Wingdings" pitchFamily="2" charset="2"/>
              <a:buChar char="q"/>
            </a:pPr>
            <a:r>
              <a:rPr lang="cs-CZ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Vesmír se postupem času rozpíná, nevíme ale, jak je veliký.</a:t>
            </a:r>
          </a:p>
          <a:p>
            <a:pPr>
              <a:buFont typeface="Wingdings" pitchFamily="2" charset="2"/>
              <a:buChar char="q"/>
            </a:pPr>
            <a:r>
              <a:rPr lang="cs-C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MĚŘENÍ VZDÁLENOSTI VE VESMÍRU: 1 světelný rok</a:t>
            </a:r>
            <a:endParaRPr lang="cs-CZ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85852" y="214290"/>
            <a:ext cx="67151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</a:t>
            </a:r>
            <a:endParaRPr lang="cs-CZ" sz="6600" b="1" cap="none" spc="0" dirty="0">
              <a:ln w="3155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pro obsah 6" descr="Soubor: Vesmír expanze sk.pn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357818" y="5857892"/>
            <a:ext cx="255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VESMÍRNÁ EXPANZE</a:t>
            </a: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b="1" spc="0" dirty="0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GALAXIE</a:t>
            </a:r>
            <a:endParaRPr lang="cs-CZ" sz="66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286248" y="1428736"/>
            <a:ext cx="4421888" cy="46672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Galaxie je seskupení hvězd.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Naše galaxie se jmenuje MLÉČNÁ DRÁHA.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 podobu velkého, uprostřed dutého disku.</a:t>
            </a:r>
            <a:endParaRPr lang="cs-CZ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Zástupný symbol pro obsah 7" descr="Soubor: 4 Mléčná dráha (ELitU)-blank.pn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8170" y="1500174"/>
            <a:ext cx="3657298" cy="41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642910" y="5643578"/>
            <a:ext cx="382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 GALAXIE </a:t>
            </a:r>
            <a:r>
              <a:rPr lang="cs-CZ" dirty="0">
                <a:solidFill>
                  <a:schemeClr val="bg1"/>
                </a:solidFill>
              </a:rPr>
              <a:t>MLÉČNÁ DRÁHA</a:t>
            </a: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spc="0" dirty="0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SLUNEČNÍ SOUSTAVA</a:t>
            </a:r>
            <a:endParaRPr lang="cs-CZ" sz="6000" dirty="0"/>
          </a:p>
        </p:txBody>
      </p:sp>
      <p:pic>
        <p:nvPicPr>
          <p:cNvPr id="7" name="Zástupný symbol pro obsah 6" descr="Sluneční soustava Sluneční soustava velkých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3" y="1500174"/>
            <a:ext cx="77867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spc="0" dirty="0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SLUNEČNÍ SOUSTAVA</a:t>
            </a:r>
            <a:endParaRPr lang="cs-CZ" sz="6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5186370" cy="47387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 součástí galaxie Mléčná dráha.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Vznikla zhruba před 4,5 miliardami let z rozsáhlého </a:t>
            </a:r>
            <a:r>
              <a:rPr lang="cs-CZ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pracho</a:t>
            </a:r>
            <a:r>
              <a:rPr lang="cs-C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-plynového mraku.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Tvoří ji tělesa různých druhů a velikostí </a:t>
            </a:r>
            <a:r>
              <a:rPr lang="cs-C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(Slunce, 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planet, měsíce planet, planetky, komety, meteoroidy, hvězdy).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pic>
        <p:nvPicPr>
          <p:cNvPr id="8" name="Zástupný symbol pro obsah 7" descr="Soubor: Solární planets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85860"/>
            <a:ext cx="15443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857752" y="5929330"/>
            <a:ext cx="3790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SLUNEČNÍ SOUSTAVA 1</a:t>
            </a: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8000" b="1" spc="0" dirty="0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Slunce</a:t>
            </a:r>
            <a:endParaRPr lang="cs-CZ" sz="8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Vzniklo před 5 miliardami let.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Slunce je obrovská koule žhavých plynů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 to naše nejbližší hvězda.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 Země je vzdáleno 150 mil. kilometrů.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 330 000 krát větší hmotnost než Země.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 109 krát větší než Země.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pic>
        <p:nvPicPr>
          <p:cNvPr id="6" name="Zástupný symbol pro obsah 5" descr="Počasí obraz sluneční erupce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30723"/>
            <a:ext cx="4059238" cy="375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VÝCHOD SLUNCE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8000" b="1" spc="0" dirty="0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Slunce</a:t>
            </a:r>
            <a:endParaRPr lang="cs-CZ" sz="80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ZÁPAD SLUNCE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Zástupný symbol pro obsah 10" descr="Soubor: Sunrise Omán bay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3714776" cy="328614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9050">
            <a:contourClr>
              <a:schemeClr val="bg2">
                <a:lumMod val="50000"/>
              </a:schemeClr>
            </a:contourClr>
          </a:sp3d>
        </p:spPr>
      </p:pic>
      <p:pic>
        <p:nvPicPr>
          <p:cNvPr id="12" name="Zástupný symbol pro obsah 11" descr="Počasí obrázek Západ slunce nad mraky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357430"/>
            <a:ext cx="3786214" cy="328614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spc="0" dirty="0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Sluneční záření</a:t>
            </a:r>
            <a:endParaRPr lang="cs-CZ" sz="4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829180" cy="45958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Elektromagnetické vlnění šířící se do prostoru kolem Slunce.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Část ho dopadá na naši Zemi a asi 1/3 se odráží zpět.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Zbytek Zemi ohřívá a udržuje na ní život.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ROZLIŠUJEME: 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UV záření (ultrafialové) 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IČ (infračervené) 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viditelné sluneční záření</a:t>
            </a:r>
            <a:endParaRPr lang="cs-CZ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Zástupný symbol pro obsah 10" descr="File:SunFromClouds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00042"/>
            <a:ext cx="3000396" cy="22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File:The sun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357562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715008" y="2714620"/>
            <a:ext cx="2297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SLUNEČNÍ PAPRSKY</a:t>
            </a: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00760" y="5857892"/>
            <a:ext cx="1885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ZÁŘÍCÍ SLUNCE</a:t>
            </a: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763</TotalTime>
  <Words>596</Words>
  <Application>Microsoft Office PowerPoint</Application>
  <PresentationFormat>Předvádění na obrazovce (4:3)</PresentationFormat>
  <Paragraphs>170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Papír</vt:lpstr>
      <vt:lpstr>Snímek 1</vt:lpstr>
      <vt:lpstr>Snímek 2</vt:lpstr>
      <vt:lpstr>Snímek 3</vt:lpstr>
      <vt:lpstr>GALAXIE</vt:lpstr>
      <vt:lpstr>SLUNEČNÍ SOUSTAVA</vt:lpstr>
      <vt:lpstr>SLUNEČNÍ SOUSTAVA</vt:lpstr>
      <vt:lpstr>Slunce</vt:lpstr>
      <vt:lpstr>Slunce</vt:lpstr>
      <vt:lpstr>Sluneční záření</vt:lpstr>
      <vt:lpstr>Kontrolní otázky:</vt:lpstr>
      <vt:lpstr>ÚKOL DO SEŠITU Opiš sloupce do sešitu a podtrhni odpovídajícími barvami co k sobě patří.</vt:lpstr>
      <vt:lpstr>   ZDROJE OBRÁZKŮ: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asus</dc:creator>
  <cp:lastModifiedBy>Martina</cp:lastModifiedBy>
  <cp:revision>64</cp:revision>
  <dcterms:created xsi:type="dcterms:W3CDTF">2012-07-20T09:18:30Z</dcterms:created>
  <dcterms:modified xsi:type="dcterms:W3CDTF">2020-06-03T15:20:54Z</dcterms:modified>
</cp:coreProperties>
</file>