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6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</inkml:traceFormat>
        <inkml:channelProperties>
          <inkml:channelProperty channel="X" name="resolution" value="40" units="1/cm"/>
          <inkml:channelProperty channel="Y" name="resolution" value="40" units="1/cm"/>
        </inkml:channelProperties>
      </inkml:inkSource>
      <inkml:timestamp xml:id="ts0" timeString="2012-10-24T16:02:11.4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12192 8906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BD0A10-677B-478F-9F9F-1C7D6003EABC}" type="datetimeFigureOut">
              <a:rPr lang="cs-CZ" smtClean="0"/>
              <a:t>22. 5. 2020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065480-D3AC-42D4-94A9-71498AEBF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0154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4C850-E159-4319-B495-D76C3EE6DD66}" type="datetimeFigureOut">
              <a:rPr lang="cs-CZ" smtClean="0"/>
              <a:t>22. 5. 2020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65594-C273-4F30-AFBF-1F39621B46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211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4C850-E159-4319-B495-D76C3EE6DD66}" type="datetimeFigureOut">
              <a:rPr lang="cs-CZ" smtClean="0"/>
              <a:t>22. 5. 2020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65594-C273-4F30-AFBF-1F39621B46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004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4C850-E159-4319-B495-D76C3EE6DD66}" type="datetimeFigureOut">
              <a:rPr lang="cs-CZ" smtClean="0"/>
              <a:t>22. 5. 2020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65594-C273-4F30-AFBF-1F39621B46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382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4C850-E159-4319-B495-D76C3EE6DD66}" type="datetimeFigureOut">
              <a:rPr lang="cs-CZ" smtClean="0"/>
              <a:t>22. 5. 2020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65594-C273-4F30-AFBF-1F39621B46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935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4C850-E159-4319-B495-D76C3EE6DD66}" type="datetimeFigureOut">
              <a:rPr lang="cs-CZ" smtClean="0"/>
              <a:t>22. 5. 2020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65594-C273-4F30-AFBF-1F39621B46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864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4C850-E159-4319-B495-D76C3EE6DD66}" type="datetimeFigureOut">
              <a:rPr lang="cs-CZ" smtClean="0"/>
              <a:t>22. 5. 2020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65594-C273-4F30-AFBF-1F39621B46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1493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4C850-E159-4319-B495-D76C3EE6DD66}" type="datetimeFigureOut">
              <a:rPr lang="cs-CZ" smtClean="0"/>
              <a:t>22. 5. 2020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65594-C273-4F30-AFBF-1F39621B46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626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4C850-E159-4319-B495-D76C3EE6DD66}" type="datetimeFigureOut">
              <a:rPr lang="cs-CZ" smtClean="0"/>
              <a:t>22. 5. 2020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65594-C273-4F30-AFBF-1F39621B46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84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4C850-E159-4319-B495-D76C3EE6DD66}" type="datetimeFigureOut">
              <a:rPr lang="cs-CZ" smtClean="0"/>
              <a:t>22. 5. 2020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65594-C273-4F30-AFBF-1F39621B46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73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4C850-E159-4319-B495-D76C3EE6DD66}" type="datetimeFigureOut">
              <a:rPr lang="cs-CZ" smtClean="0"/>
              <a:t>22. 5. 2020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65594-C273-4F30-AFBF-1F39621B46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013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4C850-E159-4319-B495-D76C3EE6DD66}" type="datetimeFigureOut">
              <a:rPr lang="cs-CZ" smtClean="0"/>
              <a:t>22. 5. 2020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65594-C273-4F30-AFBF-1F39621B46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966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4C850-E159-4319-B495-D76C3EE6DD66}" type="datetimeFigureOut">
              <a:rPr lang="cs-CZ" smtClean="0"/>
              <a:t>22. 5. 2020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65594-C273-4F30-AFBF-1F39621B46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28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15.emf"/><Relationship Id="rId5" Type="http://schemas.openxmlformats.org/officeDocument/2006/relationships/customXml" Target="../ink/ink1.xml"/><Relationship Id="rId4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Jak vzniká blesk ?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Blesk = </a:t>
            </a:r>
            <a:r>
              <a:rPr lang="cs-CZ" b="1" dirty="0" smtClean="0">
                <a:solidFill>
                  <a:schemeClr val="bg1"/>
                </a:solidFill>
              </a:rPr>
              <a:t>jiskra</a:t>
            </a:r>
            <a:r>
              <a:rPr lang="cs-CZ" b="1" dirty="0" smtClean="0"/>
              <a:t> : a/ z mraku na mrak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                      b/ z mraku na zem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V mracích je elektrický náboj.</a:t>
            </a:r>
          </a:p>
          <a:p>
            <a:pPr marL="0" indent="0">
              <a:buNone/>
            </a:pPr>
            <a:r>
              <a:rPr lang="cs-CZ" b="1" dirty="0" smtClean="0"/>
              <a:t>Kladný a záporný náboj se přitahují.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3300" b="1" dirty="0" smtClean="0"/>
              <a:t>Vzniká elektrické napětí </a:t>
            </a:r>
            <a:r>
              <a:rPr lang="cs-CZ" sz="3300" b="1" dirty="0" smtClean="0">
                <a:solidFill>
                  <a:schemeClr val="bg1"/>
                </a:solidFill>
              </a:rPr>
              <a:t>mezi mraky navzájem</a:t>
            </a:r>
          </a:p>
          <a:p>
            <a:pPr marL="0" indent="0">
              <a:buNone/>
            </a:pPr>
            <a:r>
              <a:rPr lang="cs-CZ" sz="3300" b="1" dirty="0"/>
              <a:t> </a:t>
            </a:r>
            <a:r>
              <a:rPr lang="cs-CZ" sz="3300" b="1" dirty="0" smtClean="0"/>
              <a:t>                                 nebo </a:t>
            </a:r>
            <a:r>
              <a:rPr lang="cs-CZ" sz="3300" b="1" dirty="0" smtClean="0">
                <a:solidFill>
                  <a:schemeClr val="bg1"/>
                </a:solidFill>
              </a:rPr>
              <a:t>mezi mraky a zemí.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</a:t>
            </a:r>
            <a:endParaRPr lang="cs-CZ" dirty="0"/>
          </a:p>
        </p:txBody>
      </p:sp>
      <p:sp>
        <p:nvSpPr>
          <p:cNvPr id="4" name="Plus 3"/>
          <p:cNvSpPr/>
          <p:nvPr/>
        </p:nvSpPr>
        <p:spPr>
          <a:xfrm>
            <a:off x="827584" y="3578993"/>
            <a:ext cx="457200" cy="457200"/>
          </a:xfrm>
          <a:prstGeom prst="mathPlu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5" name="Minus 4"/>
          <p:cNvSpPr/>
          <p:nvPr/>
        </p:nvSpPr>
        <p:spPr>
          <a:xfrm>
            <a:off x="3059832" y="3475679"/>
            <a:ext cx="457200" cy="663828"/>
          </a:xfrm>
          <a:prstGeom prst="mathMinu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4099" name="Picture 3" descr="C:\Documents and Settings\admin\Local Settings\Temporary Internet Files\Content.IE5\CQGLRF0H\MP90044246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229068"/>
            <a:ext cx="2189492" cy="191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ousměrná vodorovná šipka 5"/>
          <p:cNvSpPr/>
          <p:nvPr/>
        </p:nvSpPr>
        <p:spPr>
          <a:xfrm>
            <a:off x="1619672" y="3717032"/>
            <a:ext cx="1139552" cy="295056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394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>
            <a:alpha val="7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Cloud"/>
          <p:cNvSpPr>
            <a:spLocks noChangeAspect="1" noEditPoints="1" noChangeArrowheads="1"/>
          </p:cNvSpPr>
          <p:nvPr/>
        </p:nvSpPr>
        <p:spPr bwMode="auto">
          <a:xfrm>
            <a:off x="699367" y="1830633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7" name="Picture 3" descr="C:\Documents and Settings\admin\Local Settings\Temporary Internet Files\Content.IE5\CQGLRF0H\MC900432531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233" y="1990034"/>
            <a:ext cx="566793" cy="566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4074" y="2638279"/>
            <a:ext cx="566737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531" y="1997638"/>
            <a:ext cx="566737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Minus 4"/>
          <p:cNvSpPr/>
          <p:nvPr/>
        </p:nvSpPr>
        <p:spPr>
          <a:xfrm>
            <a:off x="699367" y="2692577"/>
            <a:ext cx="914400" cy="914400"/>
          </a:xfrm>
          <a:prstGeom prst="mathMinu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34" name="Picture 10" descr="C:\Documents and Settings\admin\Local Settings\Temporary Internet Files\Content.IE5\03GU4CGL\MP900433247[1]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" t="67605" r="-4" b="-67605"/>
          <a:stretch/>
        </p:blipFill>
        <p:spPr bwMode="auto">
          <a:xfrm>
            <a:off x="1844798" y="5430900"/>
            <a:ext cx="4943688" cy="3283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214" y="5147531"/>
            <a:ext cx="566737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538" y="4781767"/>
            <a:ext cx="566737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0679" y="5801063"/>
            <a:ext cx="566737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518" y="1783802"/>
            <a:ext cx="2835275" cy="193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5940" y="2556827"/>
            <a:ext cx="566737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456" y="2995597"/>
            <a:ext cx="566737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0768" y="2089730"/>
            <a:ext cx="560387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bousměrná vodorovná šipka 7"/>
          <p:cNvSpPr/>
          <p:nvPr/>
        </p:nvSpPr>
        <p:spPr>
          <a:xfrm>
            <a:off x="4291062" y="2755440"/>
            <a:ext cx="1216152" cy="484632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ousměrná vodorovná šipka 8"/>
          <p:cNvSpPr/>
          <p:nvPr/>
        </p:nvSpPr>
        <p:spPr>
          <a:xfrm rot="5400000">
            <a:off x="938666" y="4220776"/>
            <a:ext cx="1204088" cy="484632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172" y="4232539"/>
            <a:ext cx="7064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653" y="2040718"/>
            <a:ext cx="7064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195" y="2230311"/>
            <a:ext cx="7064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197" y="1982973"/>
            <a:ext cx="7064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3857" y="3065463"/>
            <a:ext cx="7064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3" name="Picture 29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625" y="5854428"/>
            <a:ext cx="7064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2838" y="6143561"/>
            <a:ext cx="7064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262" y="5861015"/>
            <a:ext cx="7064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696403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vzniká hrom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Vzduch je </a:t>
            </a:r>
            <a:r>
              <a:rPr lang="cs-CZ" b="1" dirty="0" smtClean="0">
                <a:solidFill>
                  <a:schemeClr val="bg1"/>
                </a:solidFill>
              </a:rPr>
              <a:t>látka.</a:t>
            </a:r>
          </a:p>
          <a:p>
            <a:pPr marL="0" indent="0">
              <a:buNone/>
            </a:pPr>
            <a:r>
              <a:rPr lang="cs-CZ" b="1" dirty="0" smtClean="0"/>
              <a:t>Když vzduchem prochází elektrická jiskra,</a:t>
            </a:r>
          </a:p>
          <a:p>
            <a:pPr marL="0" indent="0">
              <a:buNone/>
            </a:pPr>
            <a:r>
              <a:rPr lang="cs-CZ" b="1" dirty="0"/>
              <a:t>v</a:t>
            </a:r>
            <a:r>
              <a:rPr lang="cs-CZ" b="1" dirty="0" smtClean="0"/>
              <a:t>zduch se „roztrhne“.</a:t>
            </a:r>
          </a:p>
          <a:p>
            <a:pPr marL="0" indent="0">
              <a:buNone/>
            </a:pPr>
            <a:r>
              <a:rPr lang="cs-CZ" b="1" dirty="0" smtClean="0"/>
              <a:t>To slyšíme jako velkou ránu – </a:t>
            </a:r>
            <a:r>
              <a:rPr lang="cs-CZ" b="1" dirty="0" smtClean="0">
                <a:solidFill>
                  <a:schemeClr val="bg1"/>
                </a:solidFill>
              </a:rPr>
              <a:t>hrom.</a:t>
            </a:r>
          </a:p>
          <a:p>
            <a:pPr marL="0" indent="0">
              <a:buNone/>
            </a:pPr>
            <a:r>
              <a:rPr lang="cs-CZ" b="1" dirty="0" smtClean="0"/>
              <a:t>Ochranou před bleskem je </a:t>
            </a:r>
            <a:r>
              <a:rPr lang="cs-CZ" b="1" dirty="0" smtClean="0">
                <a:solidFill>
                  <a:schemeClr val="bg1"/>
                </a:solidFill>
              </a:rPr>
              <a:t>hromosvod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      </a:t>
            </a:r>
            <a:r>
              <a:rPr lang="cs-CZ" b="1" dirty="0" smtClean="0"/>
              <a:t>drát, který blesk odvede do země</a:t>
            </a:r>
            <a:endParaRPr lang="cs-CZ" b="1" dirty="0"/>
          </a:p>
        </p:txBody>
      </p:sp>
      <p:pic>
        <p:nvPicPr>
          <p:cNvPr id="2050" name="Picture 2" descr="C:\Documents and Settings\admin\Local Settings\Temporary Internet Files\Content.IE5\T0Y8YFH6\MC90044040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348880"/>
            <a:ext cx="1807096" cy="1807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3536459" y="4581128"/>
            <a:ext cx="484632" cy="576064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153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7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daleko je bouřka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7119" y="155235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Světlo je rychlejší než zvuk.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                                                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                                              </a:t>
            </a:r>
            <a:endParaRPr lang="cs-CZ" dirty="0"/>
          </a:p>
        </p:txBody>
      </p:sp>
      <p:pic>
        <p:nvPicPr>
          <p:cNvPr id="3074" name="Picture 2" descr="C:\Documents and Settings\admin\Local Settings\Temporary Internet Files\Content.IE5\DZFG9MOI\MC90037101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847624"/>
            <a:ext cx="1365681" cy="1450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Šipka doprava 3"/>
          <p:cNvSpPr/>
          <p:nvPr/>
        </p:nvSpPr>
        <p:spPr>
          <a:xfrm>
            <a:off x="2395696" y="3573016"/>
            <a:ext cx="4912609" cy="484632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37119" y="4437112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Blesk – vidíme hned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267744" y="3140968"/>
            <a:ext cx="5400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Zvuk – uslyšíme po 3 vteřinách – to uběhne asi 1 km</a:t>
            </a:r>
            <a:endParaRPr lang="cs-CZ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" name="Rukopis 8"/>
              <p14:cNvContentPartPr/>
              <p14:nvPr/>
            </p14:nvContentPartPr>
            <p14:xfrm>
              <a:off x="4389120" y="3206160"/>
              <a:ext cx="360" cy="360"/>
            </p14:xfrm>
          </p:contentPart>
        </mc:Choice>
        <mc:Fallback xmlns="">
          <p:pic>
            <p:nvPicPr>
              <p:cNvPr id="9" name="Rukopis 8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379760" y="3196800"/>
                <a:ext cx="19080" cy="19080"/>
              </a:xfrm>
              <a:prstGeom prst="rect">
                <a:avLst/>
              </a:prstGeom>
            </p:spPr>
          </p:pic>
        </mc:Fallback>
      </mc:AlternateContent>
      <p:pic>
        <p:nvPicPr>
          <p:cNvPr id="10" name="MS900097502[1]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7668343" y="310343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080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5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2" grpId="0"/>
      <p:bldP spid="4" grpId="0" animBg="1"/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7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Výpočet 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Po zablesknutí počítáme po sekundách.</a:t>
            </a:r>
          </a:p>
          <a:p>
            <a:pPr marL="0" indent="0">
              <a:buNone/>
            </a:pPr>
            <a:r>
              <a:rPr lang="cs-CZ" b="1" dirty="0" smtClean="0"/>
              <a:t>Až uslyšíme hrom, skončíme počítání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       </a:t>
            </a:r>
            <a:r>
              <a:rPr lang="cs-CZ" b="1" dirty="0" smtClean="0">
                <a:solidFill>
                  <a:srgbClr val="FF0000"/>
                </a:solidFill>
              </a:rPr>
              <a:t>výsledek dělíme  </a:t>
            </a:r>
            <a:r>
              <a:rPr lang="cs-CZ" sz="6000" b="1" dirty="0" smtClean="0">
                <a:solidFill>
                  <a:srgbClr val="FF0000"/>
                </a:solidFill>
              </a:rPr>
              <a:t>3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        </a:t>
            </a:r>
            <a:r>
              <a:rPr lang="cs-CZ" b="1" dirty="0" smtClean="0"/>
              <a:t>Tak zjistíme, jak je bouřka daleko.</a:t>
            </a:r>
            <a:endParaRPr lang="cs-CZ" b="1" dirty="0"/>
          </a:p>
        </p:txBody>
      </p:sp>
      <p:sp>
        <p:nvSpPr>
          <p:cNvPr id="4" name="Šipka dolů 3"/>
          <p:cNvSpPr/>
          <p:nvPr/>
        </p:nvSpPr>
        <p:spPr>
          <a:xfrm>
            <a:off x="3707904" y="2852936"/>
            <a:ext cx="484632" cy="978408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44004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6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Vypočítej 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Když se zablesklo, napočítal Honza do dvanácti.</a:t>
            </a:r>
          </a:p>
          <a:p>
            <a:pPr marL="0" indent="0">
              <a:buNone/>
            </a:pPr>
            <a:r>
              <a:rPr lang="cs-CZ" b="1" dirty="0" smtClean="0"/>
              <a:t>Potom uslyšel hrom.</a:t>
            </a:r>
          </a:p>
          <a:p>
            <a:pPr marL="0" indent="0">
              <a:buNone/>
            </a:pPr>
            <a:r>
              <a:rPr lang="cs-CZ" b="1" dirty="0" smtClean="0"/>
              <a:t>Jak daleko je bouřka ?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4000" b="1" dirty="0" smtClean="0">
                <a:solidFill>
                  <a:srgbClr val="FF0000"/>
                </a:solidFill>
              </a:rPr>
              <a:t>12  :  3  = 4</a:t>
            </a:r>
          </a:p>
          <a:p>
            <a:pPr marL="0" indent="0">
              <a:buNone/>
            </a:pPr>
            <a:r>
              <a:rPr lang="cs-CZ" b="1" dirty="0" smtClean="0"/>
              <a:t>Bouřka je vzdálená 4 kilometry.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2448513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176</Words>
  <Application>Microsoft Office PowerPoint</Application>
  <PresentationFormat>Předvádění na obrazovce (4:3)</PresentationFormat>
  <Paragraphs>49</Paragraphs>
  <Slides>6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systému Office</vt:lpstr>
      <vt:lpstr>Jak vzniká blesk ?</vt:lpstr>
      <vt:lpstr>Prezentace aplikace PowerPoint</vt:lpstr>
      <vt:lpstr>Jak vzniká hrom ?</vt:lpstr>
      <vt:lpstr>Jak daleko je bouřka ?</vt:lpstr>
      <vt:lpstr>Výpočet :</vt:lpstr>
      <vt:lpstr>Vypočítej 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Jaana</dc:creator>
  <cp:lastModifiedBy>Josef Hadrava</cp:lastModifiedBy>
  <cp:revision>14</cp:revision>
  <dcterms:created xsi:type="dcterms:W3CDTF">2012-10-24T15:24:02Z</dcterms:created>
  <dcterms:modified xsi:type="dcterms:W3CDTF">2020-05-22T09:13:10Z</dcterms:modified>
</cp:coreProperties>
</file>